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539" r:id="rId3"/>
    <p:sldId id="506" r:id="rId4"/>
    <p:sldId id="503" r:id="rId5"/>
    <p:sldId id="513" r:id="rId6"/>
    <p:sldId id="424" r:id="rId7"/>
    <p:sldId id="423" r:id="rId8"/>
    <p:sldId id="524" r:id="rId9"/>
    <p:sldId id="425" r:id="rId10"/>
    <p:sldId id="526" r:id="rId11"/>
    <p:sldId id="415" r:id="rId12"/>
    <p:sldId id="402" r:id="rId13"/>
    <p:sldId id="525" r:id="rId14"/>
    <p:sldId id="510" r:id="rId15"/>
    <p:sldId id="427" r:id="rId16"/>
    <p:sldId id="428" r:id="rId17"/>
    <p:sldId id="429" r:id="rId18"/>
    <p:sldId id="430" r:id="rId19"/>
    <p:sldId id="276" r:id="rId20"/>
    <p:sldId id="541" r:id="rId21"/>
    <p:sldId id="542" r:id="rId22"/>
    <p:sldId id="543" r:id="rId23"/>
    <p:sldId id="545" r:id="rId24"/>
    <p:sldId id="554" r:id="rId25"/>
    <p:sldId id="287" r:id="rId26"/>
    <p:sldId id="549" r:id="rId27"/>
    <p:sldId id="457" r:id="rId28"/>
    <p:sldId id="458" r:id="rId29"/>
    <p:sldId id="485" r:id="rId30"/>
    <p:sldId id="518" r:id="rId31"/>
    <p:sldId id="5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D32E4-8CBB-45B6-A0BC-681A7F3904B9}" v="38" dt="2020-12-16T17:41:12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98" d="100"/>
          <a:sy n="98" d="100"/>
        </p:scale>
        <p:origin x="37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4219b8062b65e6/Coronavirus/coronavirus%20protocol/coronavirus%20protocol%20data%20v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4219b8062b65e6/Coronavirus/coronavirus%20protocol/coronavirus%20protocol%20data%20v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4219b8062b65e6/Documents/Abstract%20IDSA/coronavirus%20protocol%20data%20cro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4219b8062b65e6/Documents/Abstract%20IDSA/coronavirus%20protocol%20data%20cro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54219b8062b65e6/Documents/Abstract%20IDSA/coronavirus%20protocol%20data%20cro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LDH</a:t>
            </a:r>
            <a:r>
              <a:rPr lang="en-US" b="1" baseline="0"/>
              <a:t> at Baseline vs Day 7 post Methylprednisolone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P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'[coronavirus protocol data v9.xlsx]Sheet3'!$E$23:$F$23</c:f>
              <c:numCache>
                <c:formatCode>General</c:formatCode>
                <c:ptCount val="2"/>
                <c:pt idx="0">
                  <c:v>256</c:v>
                </c:pt>
                <c:pt idx="1">
                  <c:v>192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A1-45A6-BF4A-A7C8C7DFD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7938192"/>
        <c:axId val="1218815984"/>
      </c:lineChart>
      <c:catAx>
        <c:axId val="847938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Baseline LDH versus</a:t>
                </a:r>
                <a:r>
                  <a:rPr lang="en-US" sz="1600" baseline="0"/>
                  <a:t> Day 7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1218815984"/>
        <c:crosses val="autoZero"/>
        <c:auto val="1"/>
        <c:lblAlgn val="ctr"/>
        <c:lblOffset val="100"/>
        <c:noMultiLvlLbl val="0"/>
      </c:catAx>
      <c:valAx>
        <c:axId val="1218815984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LDH</a:t>
                </a:r>
                <a:r>
                  <a:rPr lang="en-US" b="1" baseline="0"/>
                  <a:t>  Level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84793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C-reactive</a:t>
            </a:r>
            <a:r>
              <a:rPr lang="en-US" b="1" baseline="0" dirty="0"/>
              <a:t> protein (CRP) Baseline and Day 7 post Methylprednisolone 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P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'[coronavirus protocol data v9.xlsx]Sheet3'!$G$23:$H$23</c:f>
              <c:numCache>
                <c:formatCode>General</c:formatCode>
                <c:ptCount val="2"/>
                <c:pt idx="0">
                  <c:v>2.4500000000000002</c:v>
                </c:pt>
                <c:pt idx="1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AE-4F9C-969B-2C75FE7DC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6675456"/>
        <c:axId val="1437271712"/>
      </c:lineChart>
      <c:catAx>
        <c:axId val="1456675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/>
                  <a:t>Baseline CRP versus Day 7</a:t>
                </a:r>
                <a:r>
                  <a:rPr lang="en-US" sz="1400" b="0" baseline="0"/>
                  <a:t> </a:t>
                </a:r>
                <a:endParaRPr lang="en-US" sz="1400" b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1437271712"/>
        <c:crosses val="autoZero"/>
        <c:auto val="1"/>
        <c:lblAlgn val="ctr"/>
        <c:lblOffset val="100"/>
        <c:noMultiLvlLbl val="0"/>
      </c:catAx>
      <c:valAx>
        <c:axId val="143727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CRP</a:t>
                </a:r>
                <a:r>
                  <a:rPr lang="en-US" baseline="0"/>
                  <a:t>  Level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1456675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C-Reactive</a:t>
            </a:r>
            <a:r>
              <a:rPr lang="en-US" sz="2000" b="1" baseline="0"/>
              <a:t> Protein (CRP) Levels at Baseline </a:t>
            </a:r>
          </a:p>
          <a:p>
            <a:pPr>
              <a:defRPr sz="2000" b="1"/>
            </a:pPr>
            <a:r>
              <a:rPr lang="en-US" sz="2000" b="1" baseline="0"/>
              <a:t>and Day 7 Post Methylprednisolone </a:t>
            </a:r>
            <a:endParaRPr lang="en-US" sz="2000" b="1"/>
          </a:p>
        </c:rich>
      </c:tx>
      <c:layout>
        <c:manualLayout>
          <c:xMode val="edge"/>
          <c:yMode val="edge"/>
          <c:x val="0.29971908402754005"/>
          <c:y val="2.13143969365632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PR"/>
        </a:p>
      </c:txPr>
    </c:title>
    <c:autoTitleDeleted val="0"/>
    <c:plotArea>
      <c:layout>
        <c:manualLayout>
          <c:layoutTarget val="inner"/>
          <c:xMode val="edge"/>
          <c:yMode val="edge"/>
          <c:x val="3.2033431739675378E-2"/>
          <c:y val="9.9782005415830932E-2"/>
          <c:w val="0.94094715284239727"/>
          <c:h val="0.8285641420403988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Sheet5!$H$1:$I$1</c:f>
              <c:numCache>
                <c:formatCode>0.0</c:formatCode>
                <c:ptCount val="2"/>
                <c:pt idx="0" formatCode="General">
                  <c:v>3.4</c:v>
                </c:pt>
                <c:pt idx="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98-48B5-9BB2-01441E9C19C2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Sheet5!$H$2:$I$2</c:f>
              <c:numCache>
                <c:formatCode>0.0</c:formatCode>
                <c:ptCount val="2"/>
                <c:pt idx="0" formatCode="General">
                  <c:v>0.8</c:v>
                </c:pt>
                <c:pt idx="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98-48B5-9BB2-01441E9C19C2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Sheet5!$H$3:$I$3</c:f>
              <c:numCache>
                <c:formatCode>0.0</c:formatCode>
                <c:ptCount val="2"/>
                <c:pt idx="0" formatCode="General">
                  <c:v>15.9</c:v>
                </c:pt>
                <c:pt idx="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98-48B5-9BB2-01441E9C19C2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Sheet5!$H$4:$I$4</c:f>
              <c:numCache>
                <c:formatCode>0.0</c:formatCode>
                <c:ptCount val="2"/>
                <c:pt idx="0" formatCode="General">
                  <c:v>0.4</c:v>
                </c:pt>
                <c:pt idx="1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98-48B5-9BB2-01441E9C19C2}"/>
            </c:ext>
          </c:extLst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Sheet5!$H$5:$I$5</c:f>
              <c:numCache>
                <c:formatCode>0.0</c:formatCode>
                <c:ptCount val="2"/>
                <c:pt idx="0" formatCode="General">
                  <c:v>3.5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98-48B5-9BB2-01441E9C19C2}"/>
            </c:ext>
          </c:extLst>
        </c:ser>
        <c:ser>
          <c:idx val="5"/>
          <c:order val="5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Sheet5!$H$6:$I$6</c:f>
              <c:numCache>
                <c:formatCode>0.0</c:formatCode>
                <c:ptCount val="2"/>
                <c:pt idx="0" formatCode="General">
                  <c:v>3.9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98-48B5-9BB2-01441E9C19C2}"/>
            </c:ext>
          </c:extLst>
        </c:ser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Sheet5!$H$7:$I$7</c:f>
              <c:numCache>
                <c:formatCode>General</c:formatCode>
                <c:ptCount val="2"/>
                <c:pt idx="0">
                  <c:v>5.8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98-48B5-9BB2-01441E9C19C2}"/>
            </c:ext>
          </c:extLst>
        </c:ser>
        <c:ser>
          <c:idx val="7"/>
          <c:order val="7"/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Sheet5!$H$8:$I$8</c:f>
              <c:numCache>
                <c:formatCode>General</c:formatCode>
                <c:ptCount val="2"/>
                <c:pt idx="0">
                  <c:v>24.7</c:v>
                </c:pt>
                <c:pt idx="1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998-48B5-9BB2-01441E9C19C2}"/>
            </c:ext>
          </c:extLst>
        </c:ser>
        <c:ser>
          <c:idx val="8"/>
          <c:order val="8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Sheet5!$H$9:$I$9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998-48B5-9BB2-01441E9C19C2}"/>
            </c:ext>
          </c:extLst>
        </c:ser>
        <c:ser>
          <c:idx val="9"/>
          <c:order val="9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Sheet5!$H$10:$I$10</c:f>
              <c:numCache>
                <c:formatCode>0.0</c:formatCode>
                <c:ptCount val="2"/>
                <c:pt idx="0" formatCode="General">
                  <c:v>5.6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998-48B5-9BB2-01441E9C19C2}"/>
            </c:ext>
          </c:extLst>
        </c:ser>
        <c:ser>
          <c:idx val="10"/>
          <c:order val="10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Sheet5!$H$11:$I$11</c:f>
              <c:numCache>
                <c:formatCode>0.0</c:formatCode>
                <c:ptCount val="2"/>
                <c:pt idx="0" formatCode="General">
                  <c:v>0.7</c:v>
                </c:pt>
                <c:pt idx="1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998-48B5-9BB2-01441E9C19C2}"/>
            </c:ext>
          </c:extLst>
        </c:ser>
        <c:ser>
          <c:idx val="11"/>
          <c:order val="11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Sheet5!$H$12:$I$12</c:f>
              <c:numCache>
                <c:formatCode>0.0</c:formatCode>
                <c:ptCount val="2"/>
                <c:pt idx="0" formatCode="General">
                  <c:v>2.2000000000000002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998-48B5-9BB2-01441E9C19C2}"/>
            </c:ext>
          </c:extLst>
        </c:ser>
        <c:ser>
          <c:idx val="12"/>
          <c:order val="12"/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Sheet5!$H$13:$I$13</c:f>
              <c:numCache>
                <c:formatCode>General</c:formatCode>
                <c:ptCount val="2"/>
                <c:pt idx="0">
                  <c:v>7.7</c:v>
                </c:pt>
                <c:pt idx="1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998-48B5-9BB2-01441E9C19C2}"/>
            </c:ext>
          </c:extLst>
        </c:ser>
        <c:ser>
          <c:idx val="13"/>
          <c:order val="13"/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Sheet5!$H$14:$I$14</c:f>
              <c:numCache>
                <c:formatCode>0.0</c:formatCode>
                <c:ptCount val="2"/>
                <c:pt idx="0" formatCode="General">
                  <c:v>17.899999999999999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998-48B5-9BB2-01441E9C19C2}"/>
            </c:ext>
          </c:extLst>
        </c:ser>
        <c:ser>
          <c:idx val="14"/>
          <c:order val="14"/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Sheet5!$H$15:$I$15</c:f>
              <c:numCache>
                <c:formatCode>General</c:formatCode>
                <c:ptCount val="2"/>
                <c:pt idx="0">
                  <c:v>3.8</c:v>
                </c:pt>
                <c:pt idx="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998-48B5-9BB2-01441E9C19C2}"/>
            </c:ext>
          </c:extLst>
        </c:ser>
        <c:ser>
          <c:idx val="15"/>
          <c:order val="15"/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Sheet5!$H$16:$I$16</c:f>
              <c:numCache>
                <c:formatCode>General</c:formatCode>
                <c:ptCount val="2"/>
                <c:pt idx="0">
                  <c:v>0.4</c:v>
                </c:pt>
                <c:pt idx="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998-48B5-9BB2-01441E9C19C2}"/>
            </c:ext>
          </c:extLst>
        </c:ser>
        <c:ser>
          <c:idx val="16"/>
          <c:order val="16"/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Sheet5!$H$17:$I$17</c:f>
              <c:numCache>
                <c:formatCode>General</c:formatCode>
                <c:ptCount val="2"/>
                <c:pt idx="0">
                  <c:v>6.86</c:v>
                </c:pt>
                <c:pt idx="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A998-48B5-9BB2-01441E9C19C2}"/>
            </c:ext>
          </c:extLst>
        </c:ser>
        <c:ser>
          <c:idx val="17"/>
          <c:order val="17"/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Sheet5!$H$18:$I$18</c:f>
              <c:numCache>
                <c:formatCode>0.0</c:formatCode>
                <c:ptCount val="2"/>
                <c:pt idx="0" formatCode="General">
                  <c:v>0.44</c:v>
                </c:pt>
                <c:pt idx="1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998-48B5-9BB2-01441E9C19C2}"/>
            </c:ext>
          </c:extLst>
        </c:ser>
        <c:ser>
          <c:idx val="18"/>
          <c:order val="18"/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Sheet5!$H$19:$I$19</c:f>
              <c:numCache>
                <c:formatCode>0.0</c:formatCode>
                <c:ptCount val="2"/>
                <c:pt idx="0" formatCode="General">
                  <c:v>1.1000000000000001</c:v>
                </c:pt>
                <c:pt idx="1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A998-48B5-9BB2-01441E9C19C2}"/>
            </c:ext>
          </c:extLst>
        </c:ser>
        <c:ser>
          <c:idx val="19"/>
          <c:order val="19"/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Sheet5!$H$20:$I$20</c:f>
              <c:numCache>
                <c:formatCode>General</c:formatCode>
                <c:ptCount val="2"/>
                <c:pt idx="0">
                  <c:v>2.4</c:v>
                </c:pt>
                <c:pt idx="1">
                  <c:v>0.50700000000000001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998-48B5-9BB2-01441E9C19C2}"/>
            </c:ext>
          </c:extLst>
        </c:ser>
        <c:ser>
          <c:idx val="20"/>
          <c:order val="20"/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Sheet5!$H$21:$I$21</c:f>
              <c:numCache>
                <c:formatCode>0.0</c:formatCode>
                <c:ptCount val="2"/>
                <c:pt idx="0" formatCode="General">
                  <c:v>2.4500000000000002</c:v>
                </c:pt>
                <c:pt idx="1">
                  <c:v>0.30499999999999999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A998-48B5-9BB2-01441E9C19C2}"/>
            </c:ext>
          </c:extLst>
        </c:ser>
        <c:ser>
          <c:idx val="21"/>
          <c:order val="21"/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Sheet5!$H$22:$I$22</c:f>
              <c:numCache>
                <c:formatCode>General</c:formatCode>
                <c:ptCount val="2"/>
                <c:pt idx="0">
                  <c:v>0.9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A998-48B5-9BB2-01441E9C19C2}"/>
            </c:ext>
          </c:extLst>
        </c:ser>
        <c:ser>
          <c:idx val="22"/>
          <c:order val="22"/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Sheet5!$H$23:$I$23</c:f>
              <c:numCache>
                <c:formatCode>0.0</c:formatCode>
                <c:ptCount val="2"/>
                <c:pt idx="0" formatCode="General">
                  <c:v>12.5</c:v>
                </c:pt>
                <c:pt idx="1">
                  <c:v>2.58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A998-48B5-9BB2-01441E9C19C2}"/>
            </c:ext>
          </c:extLst>
        </c:ser>
        <c:ser>
          <c:idx val="23"/>
          <c:order val="23"/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Sheet5!$H$24:$I$24</c:f>
              <c:numCache>
                <c:formatCode>0.0</c:formatCode>
                <c:ptCount val="2"/>
                <c:pt idx="0" formatCode="General">
                  <c:v>1.2</c:v>
                </c:pt>
                <c:pt idx="1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A998-48B5-9BB2-01441E9C19C2}"/>
            </c:ext>
          </c:extLst>
        </c:ser>
        <c:ser>
          <c:idx val="24"/>
          <c:order val="24"/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Sheet5!$H$25:$I$25</c:f>
              <c:numCache>
                <c:formatCode>0.0</c:formatCode>
                <c:ptCount val="2"/>
                <c:pt idx="0" formatCode="General">
                  <c:v>0.6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A998-48B5-9BB2-01441E9C19C2}"/>
            </c:ext>
          </c:extLst>
        </c:ser>
        <c:ser>
          <c:idx val="25"/>
          <c:order val="25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Sheet5!$H$26:$I$26</c:f>
              <c:numCache>
                <c:formatCode>0.0</c:formatCode>
                <c:ptCount val="2"/>
                <c:pt idx="0" formatCode="General">
                  <c:v>5.9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A998-48B5-9BB2-01441E9C19C2}"/>
            </c:ext>
          </c:extLst>
        </c:ser>
        <c:ser>
          <c:idx val="26"/>
          <c:order val="26"/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Sheet5!$H$27:$I$27</c:f>
              <c:numCache>
                <c:formatCode>General</c:formatCode>
                <c:ptCount val="2"/>
                <c:pt idx="0">
                  <c:v>0.6</c:v>
                </c:pt>
                <c:pt idx="1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998-48B5-9BB2-01441E9C19C2}"/>
            </c:ext>
          </c:extLst>
        </c:ser>
        <c:ser>
          <c:idx val="27"/>
          <c:order val="27"/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Sheet5!$H$28:$I$28</c:f>
              <c:numCache>
                <c:formatCode>General</c:formatCode>
                <c:ptCount val="2"/>
                <c:pt idx="0">
                  <c:v>16.2</c:v>
                </c:pt>
                <c:pt idx="1">
                  <c:v>23.6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A998-48B5-9BB2-01441E9C19C2}"/>
            </c:ext>
          </c:extLst>
        </c:ser>
        <c:ser>
          <c:idx val="28"/>
          <c:order val="28"/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Sheet5!$H$29:$I$29</c:f>
              <c:numCache>
                <c:formatCode>0.0</c:formatCode>
                <c:ptCount val="2"/>
                <c:pt idx="0" formatCode="General">
                  <c:v>0.28000000000000003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A998-48B5-9BB2-01441E9C19C2}"/>
            </c:ext>
          </c:extLst>
        </c:ser>
        <c:ser>
          <c:idx val="29"/>
          <c:order val="29"/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Sheet5!$H$30:$I$30</c:f>
              <c:numCache>
                <c:formatCode>0.0</c:formatCode>
                <c:ptCount val="2"/>
                <c:pt idx="0" formatCode="General">
                  <c:v>7.6</c:v>
                </c:pt>
                <c:pt idx="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A998-48B5-9BB2-01441E9C19C2}"/>
            </c:ext>
          </c:extLst>
        </c:ser>
        <c:ser>
          <c:idx val="30"/>
          <c:order val="30"/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Sheet5!$H$31:$I$31</c:f>
              <c:numCache>
                <c:formatCode>0.0</c:formatCode>
                <c:ptCount val="2"/>
                <c:pt idx="0" formatCode="General">
                  <c:v>5.4</c:v>
                </c:pt>
                <c:pt idx="1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A998-48B5-9BB2-01441E9C19C2}"/>
            </c:ext>
          </c:extLst>
        </c:ser>
        <c:ser>
          <c:idx val="31"/>
          <c:order val="31"/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Sheet5!$H$32:$I$32</c:f>
              <c:numCache>
                <c:formatCode>0.0</c:formatCode>
                <c:ptCount val="2"/>
                <c:pt idx="0" formatCode="General">
                  <c:v>6.3</c:v>
                </c:pt>
                <c:pt idx="1">
                  <c:v>1.42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A998-48B5-9BB2-01441E9C19C2}"/>
            </c:ext>
          </c:extLst>
        </c:ser>
        <c:ser>
          <c:idx val="32"/>
          <c:order val="32"/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Sheet5!$H$33:$I$33</c:f>
              <c:numCache>
                <c:formatCode>0.0</c:formatCode>
                <c:ptCount val="2"/>
                <c:pt idx="0" formatCode="General">
                  <c:v>0.5</c:v>
                </c:pt>
                <c:pt idx="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A998-48B5-9BB2-01441E9C19C2}"/>
            </c:ext>
          </c:extLst>
        </c:ser>
        <c:ser>
          <c:idx val="33"/>
          <c:order val="33"/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Sheet5!$H$34:$I$34</c:f>
              <c:numCache>
                <c:formatCode>General</c:formatCode>
                <c:ptCount val="2"/>
                <c:pt idx="0">
                  <c:v>2.6</c:v>
                </c:pt>
                <c:pt idx="1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A998-48B5-9BB2-01441E9C19C2}"/>
            </c:ext>
          </c:extLst>
        </c:ser>
        <c:ser>
          <c:idx val="34"/>
          <c:order val="34"/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Sheet5!$H$35:$I$35</c:f>
              <c:numCache>
                <c:formatCode>0.0</c:formatCode>
                <c:ptCount val="2"/>
                <c:pt idx="0" formatCode="General">
                  <c:v>4.2</c:v>
                </c:pt>
                <c:pt idx="1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A998-48B5-9BB2-01441E9C19C2}"/>
            </c:ext>
          </c:extLst>
        </c:ser>
        <c:ser>
          <c:idx val="35"/>
          <c:order val="35"/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Sheet5!$H$36:$I$36</c:f>
              <c:numCache>
                <c:formatCode>0.0</c:formatCode>
                <c:ptCount val="2"/>
                <c:pt idx="0" formatCode="General">
                  <c:v>30</c:v>
                </c:pt>
                <c:pt idx="1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A998-48B5-9BB2-01441E9C19C2}"/>
            </c:ext>
          </c:extLst>
        </c:ser>
        <c:ser>
          <c:idx val="36"/>
          <c:order val="36"/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Sheet5!$H$37:$I$37</c:f>
              <c:numCache>
                <c:formatCode>0.0</c:formatCode>
                <c:ptCount val="2"/>
                <c:pt idx="0" formatCode="General">
                  <c:v>21.4</c:v>
                </c:pt>
                <c:pt idx="1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A998-48B5-9BB2-01441E9C19C2}"/>
            </c:ext>
          </c:extLst>
        </c:ser>
        <c:ser>
          <c:idx val="37"/>
          <c:order val="37"/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Sheet5!$H$38:$I$38</c:f>
              <c:numCache>
                <c:formatCode>0.0</c:formatCode>
                <c:ptCount val="2"/>
                <c:pt idx="0" formatCode="General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A998-48B5-9BB2-01441E9C19C2}"/>
            </c:ext>
          </c:extLst>
        </c:ser>
        <c:ser>
          <c:idx val="38"/>
          <c:order val="38"/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Sheet5!$H$39:$I$39</c:f>
              <c:numCache>
                <c:formatCode>General</c:formatCode>
                <c:ptCount val="2"/>
                <c:pt idx="0">
                  <c:v>9.1</c:v>
                </c:pt>
                <c:pt idx="1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A998-48B5-9BB2-01441E9C19C2}"/>
            </c:ext>
          </c:extLst>
        </c:ser>
        <c:ser>
          <c:idx val="39"/>
          <c:order val="39"/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Sheet5!$H$40:$I$40</c:f>
              <c:numCache>
                <c:formatCode>0.0</c:formatCode>
                <c:ptCount val="2"/>
                <c:pt idx="0" formatCode="General">
                  <c:v>1.2</c:v>
                </c:pt>
                <c:pt idx="1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A998-48B5-9BB2-01441E9C19C2}"/>
            </c:ext>
          </c:extLst>
        </c:ser>
        <c:ser>
          <c:idx val="40"/>
          <c:order val="40"/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Sheet5!$H$41:$I$41</c:f>
              <c:numCache>
                <c:formatCode>0.0</c:formatCode>
                <c:ptCount val="2"/>
                <c:pt idx="0" formatCode="General">
                  <c:v>1.4E-2</c:v>
                </c:pt>
                <c:pt idx="1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A998-48B5-9BB2-01441E9C19C2}"/>
            </c:ext>
          </c:extLst>
        </c:ser>
        <c:ser>
          <c:idx val="41"/>
          <c:order val="41"/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Sheet5!$H$42:$I$42</c:f>
              <c:numCache>
                <c:formatCode>0.0</c:formatCode>
                <c:ptCount val="2"/>
                <c:pt idx="0" formatCode="General">
                  <c:v>3.2</c:v>
                </c:pt>
                <c:pt idx="1">
                  <c:v>0.72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A998-48B5-9BB2-01441E9C19C2}"/>
            </c:ext>
          </c:extLst>
        </c:ser>
        <c:ser>
          <c:idx val="42"/>
          <c:order val="42"/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Sheet5!$H$43:$I$43</c:f>
              <c:numCache>
                <c:formatCode>General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A998-48B5-9BB2-01441E9C19C2}"/>
            </c:ext>
          </c:extLst>
        </c:ser>
        <c:ser>
          <c:idx val="43"/>
          <c:order val="43"/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Sheet5!$H$44:$I$44</c:f>
              <c:numCache>
                <c:formatCode>0.0</c:formatCode>
                <c:ptCount val="2"/>
                <c:pt idx="0" formatCode="General">
                  <c:v>1.25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A998-48B5-9BB2-01441E9C19C2}"/>
            </c:ext>
          </c:extLst>
        </c:ser>
        <c:ser>
          <c:idx val="44"/>
          <c:order val="44"/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Sheet5!$H$45:$I$45</c:f>
              <c:numCache>
                <c:formatCode>General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A998-48B5-9BB2-01441E9C19C2}"/>
            </c:ext>
          </c:extLst>
        </c:ser>
        <c:ser>
          <c:idx val="45"/>
          <c:order val="45"/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Sheet5!$H$46:$I$46</c:f>
              <c:numCache>
                <c:formatCode>0.0</c:formatCode>
                <c:ptCount val="2"/>
                <c:pt idx="0" formatCode="General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A998-48B5-9BB2-01441E9C19C2}"/>
            </c:ext>
          </c:extLst>
        </c:ser>
        <c:ser>
          <c:idx val="46"/>
          <c:order val="46"/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Sheet5!$H$47:$I$47</c:f>
              <c:numCache>
                <c:formatCode>0.0</c:formatCode>
                <c:ptCount val="2"/>
                <c:pt idx="0" formatCode="General">
                  <c:v>0.4</c:v>
                </c:pt>
                <c:pt idx="1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A998-48B5-9BB2-01441E9C19C2}"/>
            </c:ext>
          </c:extLst>
        </c:ser>
        <c:ser>
          <c:idx val="47"/>
          <c:order val="47"/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Sheet5!$H$48:$I$48</c:f>
              <c:numCache>
                <c:formatCode>0.0</c:formatCode>
                <c:ptCount val="2"/>
                <c:pt idx="0" formatCode="General">
                  <c:v>4.5999999999999996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A998-48B5-9BB2-01441E9C19C2}"/>
            </c:ext>
          </c:extLst>
        </c:ser>
        <c:ser>
          <c:idx val="48"/>
          <c:order val="48"/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Sheet5!$H$49:$I$49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A998-48B5-9BB2-01441E9C19C2}"/>
            </c:ext>
          </c:extLst>
        </c:ser>
        <c:ser>
          <c:idx val="49"/>
          <c:order val="49"/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Sheet5!$H$50:$I$50</c:f>
              <c:numCache>
                <c:formatCode>0.0</c:formatCode>
                <c:ptCount val="2"/>
                <c:pt idx="0" formatCode="General">
                  <c:v>8.6999999999999993</c:v>
                </c:pt>
                <c:pt idx="1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A998-48B5-9BB2-01441E9C19C2}"/>
            </c:ext>
          </c:extLst>
        </c:ser>
        <c:ser>
          <c:idx val="50"/>
          <c:order val="50"/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Sheet5!$H$51:$I$51</c:f>
              <c:numCache>
                <c:formatCode>0.0</c:formatCode>
                <c:ptCount val="2"/>
                <c:pt idx="0" formatCode="General">
                  <c:v>0.8</c:v>
                </c:pt>
                <c:pt idx="1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A998-48B5-9BB2-01441E9C19C2}"/>
            </c:ext>
          </c:extLst>
        </c:ser>
        <c:ser>
          <c:idx val="51"/>
          <c:order val="51"/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Sheet5!$H$52:$I$52</c:f>
              <c:numCache>
                <c:formatCode>0.0</c:formatCode>
                <c:ptCount val="2"/>
                <c:pt idx="0" formatCode="General">
                  <c:v>2.7</c:v>
                </c:pt>
                <c:pt idx="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A998-48B5-9BB2-01441E9C19C2}"/>
            </c:ext>
          </c:extLst>
        </c:ser>
        <c:ser>
          <c:idx val="52"/>
          <c:order val="52"/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Sheet5!$H$53:$I$53</c:f>
              <c:numCache>
                <c:formatCode>0.0</c:formatCode>
                <c:ptCount val="2"/>
                <c:pt idx="0" formatCode="General">
                  <c:v>2.4</c:v>
                </c:pt>
                <c:pt idx="1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A998-48B5-9BB2-01441E9C19C2}"/>
            </c:ext>
          </c:extLst>
        </c:ser>
        <c:ser>
          <c:idx val="53"/>
          <c:order val="53"/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Sheet5!$H$54:$I$54</c:f>
              <c:numCache>
                <c:formatCode>0.0</c:formatCode>
                <c:ptCount val="2"/>
                <c:pt idx="0" formatCode="General">
                  <c:v>1.7</c:v>
                </c:pt>
                <c:pt idx="1">
                  <c:v>10.3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A998-48B5-9BB2-01441E9C19C2}"/>
            </c:ext>
          </c:extLst>
        </c:ser>
        <c:ser>
          <c:idx val="54"/>
          <c:order val="54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Sheet5!$H$55:$I$55</c:f>
              <c:numCache>
                <c:formatCode>0.0</c:formatCode>
                <c:ptCount val="2"/>
                <c:pt idx="0" formatCode="General">
                  <c:v>0.64</c:v>
                </c:pt>
                <c:pt idx="1">
                  <c:v>13.4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A998-48B5-9BB2-01441E9C19C2}"/>
            </c:ext>
          </c:extLst>
        </c:ser>
        <c:ser>
          <c:idx val="55"/>
          <c:order val="55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Sheet5!$H$56:$I$56</c:f>
              <c:numCache>
                <c:formatCode>0.0</c:formatCode>
                <c:ptCount val="2"/>
                <c:pt idx="0" formatCode="General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A998-48B5-9BB2-01441E9C19C2}"/>
            </c:ext>
          </c:extLst>
        </c:ser>
        <c:ser>
          <c:idx val="56"/>
          <c:order val="56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Sheet5!$H$57:$I$57</c:f>
              <c:numCache>
                <c:formatCode>0.0</c:formatCode>
                <c:ptCount val="2"/>
                <c:pt idx="0" formatCode="General">
                  <c:v>1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A998-48B5-9BB2-01441E9C19C2}"/>
            </c:ext>
          </c:extLst>
        </c:ser>
        <c:ser>
          <c:idx val="57"/>
          <c:order val="57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Sheet5!$H$58:$I$58</c:f>
              <c:numCache>
                <c:formatCode>0.0</c:formatCode>
                <c:ptCount val="2"/>
                <c:pt idx="0" formatCode="General">
                  <c:v>0.98</c:v>
                </c:pt>
                <c:pt idx="1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A998-48B5-9BB2-01441E9C19C2}"/>
            </c:ext>
          </c:extLst>
        </c:ser>
        <c:ser>
          <c:idx val="58"/>
          <c:order val="58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Sheet5!$H$59:$I$59</c:f>
              <c:numCache>
                <c:formatCode>0.0</c:formatCode>
                <c:ptCount val="2"/>
                <c:pt idx="0" formatCode="General">
                  <c:v>1.75</c:v>
                </c:pt>
                <c:pt idx="1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A998-48B5-9BB2-01441E9C1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0408415"/>
        <c:axId val="2110410079"/>
      </c:lineChart>
      <c:catAx>
        <c:axId val="21104084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Baseline versus</a:t>
                </a:r>
                <a:r>
                  <a:rPr lang="en-US" sz="1600" b="1" baseline="0"/>
                  <a:t> Day 7 Post Methylprednisolone </a:t>
                </a:r>
                <a:endParaRPr lang="en-US" sz="16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2110410079"/>
        <c:crosses val="autoZero"/>
        <c:auto val="1"/>
        <c:lblAlgn val="ctr"/>
        <c:lblOffset val="100"/>
        <c:noMultiLvlLbl val="0"/>
      </c:catAx>
      <c:valAx>
        <c:axId val="211041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CRP</a:t>
                </a:r>
              </a:p>
            </c:rich>
          </c:tx>
          <c:layout>
            <c:manualLayout>
              <c:xMode val="edge"/>
              <c:yMode val="edge"/>
              <c:x val="1.5288396949382967E-2"/>
              <c:y val="0.482348608809866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2110408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LDH Levels at Baseline</a:t>
            </a:r>
            <a:r>
              <a:rPr lang="en-US" sz="1800" b="1" baseline="0"/>
              <a:t> and Day 7 Post Methylprednisolone </a:t>
            </a:r>
            <a:endParaRPr lang="en-US" sz="1800" b="1"/>
          </a:p>
        </c:rich>
      </c:tx>
      <c:layout>
        <c:manualLayout>
          <c:xMode val="edge"/>
          <c:yMode val="edge"/>
          <c:x val="0.30450276483812161"/>
          <c:y val="1.2787524209451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PR"/>
        </a:p>
      </c:txPr>
    </c:title>
    <c:autoTitleDeleted val="0"/>
    <c:plotArea>
      <c:layout>
        <c:manualLayout>
          <c:layoutTarget val="inner"/>
          <c:xMode val="edge"/>
          <c:yMode val="edge"/>
          <c:x val="0.10980314960629919"/>
          <c:y val="2.5428331875182269E-2"/>
          <c:w val="0.89019685039370078"/>
          <c:h val="0.7208876494604841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Sheet5!$J$1:$K$1</c:f>
              <c:numCache>
                <c:formatCode>General</c:formatCode>
                <c:ptCount val="2"/>
                <c:pt idx="0">
                  <c:v>274</c:v>
                </c:pt>
                <c:pt idx="1">
                  <c:v>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CE-457A-B645-6A4CE2A2CD06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Sheet5!$J$2:$K$2</c:f>
              <c:numCache>
                <c:formatCode>General</c:formatCode>
                <c:ptCount val="2"/>
                <c:pt idx="0">
                  <c:v>186</c:v>
                </c:pt>
                <c:pt idx="1">
                  <c:v>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CE-457A-B645-6A4CE2A2CD06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Sheet5!$J$3:$K$3</c:f>
              <c:numCache>
                <c:formatCode>General</c:formatCode>
                <c:ptCount val="2"/>
                <c:pt idx="0">
                  <c:v>430</c:v>
                </c:pt>
                <c:pt idx="1">
                  <c:v>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CE-457A-B645-6A4CE2A2CD06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Sheet5!$J$4:$K$4</c:f>
              <c:numCache>
                <c:formatCode>General</c:formatCode>
                <c:ptCount val="2"/>
                <c:pt idx="0">
                  <c:v>213</c:v>
                </c:pt>
                <c:pt idx="1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CE-457A-B645-6A4CE2A2CD06}"/>
            </c:ext>
          </c:extLst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Sheet5!$J$5:$K$5</c:f>
              <c:numCache>
                <c:formatCode>General</c:formatCode>
                <c:ptCount val="2"/>
                <c:pt idx="0">
                  <c:v>325</c:v>
                </c:pt>
                <c:pt idx="1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CE-457A-B645-6A4CE2A2CD06}"/>
            </c:ext>
          </c:extLst>
        </c:ser>
        <c:ser>
          <c:idx val="5"/>
          <c:order val="5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Sheet5!$J$6:$K$6</c:f>
              <c:numCache>
                <c:formatCode>General</c:formatCode>
                <c:ptCount val="2"/>
                <c:pt idx="0">
                  <c:v>292</c:v>
                </c:pt>
                <c:pt idx="1">
                  <c:v>216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CE-457A-B645-6A4CE2A2CD06}"/>
            </c:ext>
          </c:extLst>
        </c:ser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Sheet5!$J$7:$K$7</c:f>
              <c:numCache>
                <c:formatCode>General</c:formatCode>
                <c:ptCount val="2"/>
                <c:pt idx="0">
                  <c:v>333</c:v>
                </c:pt>
                <c:pt idx="1">
                  <c:v>230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ECE-457A-B645-6A4CE2A2CD06}"/>
            </c:ext>
          </c:extLst>
        </c:ser>
        <c:ser>
          <c:idx val="7"/>
          <c:order val="7"/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Sheet5!$J$8:$K$8</c:f>
              <c:numCache>
                <c:formatCode>General</c:formatCode>
                <c:ptCount val="2"/>
                <c:pt idx="0">
                  <c:v>204</c:v>
                </c:pt>
                <c:pt idx="1">
                  <c:v>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ECE-457A-B645-6A4CE2A2CD06}"/>
            </c:ext>
          </c:extLst>
        </c:ser>
        <c:ser>
          <c:idx val="8"/>
          <c:order val="8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Sheet5!$J$9:$K$9</c:f>
              <c:numCache>
                <c:formatCode>General</c:formatCode>
                <c:ptCount val="2"/>
                <c:pt idx="0">
                  <c:v>483</c:v>
                </c:pt>
                <c:pt idx="1">
                  <c:v>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ECE-457A-B645-6A4CE2A2CD06}"/>
            </c:ext>
          </c:extLst>
        </c:ser>
        <c:ser>
          <c:idx val="9"/>
          <c:order val="9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Sheet5!$J$10:$K$10</c:f>
              <c:numCache>
                <c:formatCode>General</c:formatCode>
                <c:ptCount val="2"/>
                <c:pt idx="0">
                  <c:v>268</c:v>
                </c:pt>
                <c:pt idx="1">
                  <c:v>304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ECE-457A-B645-6A4CE2A2CD06}"/>
            </c:ext>
          </c:extLst>
        </c:ser>
        <c:ser>
          <c:idx val="10"/>
          <c:order val="10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Sheet5!$J$11:$K$11</c:f>
              <c:numCache>
                <c:formatCode>General</c:formatCode>
                <c:ptCount val="2"/>
                <c:pt idx="0">
                  <c:v>347</c:v>
                </c:pt>
                <c:pt idx="1">
                  <c:v>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ECE-457A-B645-6A4CE2A2CD06}"/>
            </c:ext>
          </c:extLst>
        </c:ser>
        <c:ser>
          <c:idx val="11"/>
          <c:order val="11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Sheet5!$J$12:$K$12</c:f>
              <c:numCache>
                <c:formatCode>General</c:formatCode>
                <c:ptCount val="2"/>
                <c:pt idx="0">
                  <c:v>155</c:v>
                </c:pt>
                <c:pt idx="1">
                  <c:v>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ECE-457A-B645-6A4CE2A2CD06}"/>
            </c:ext>
          </c:extLst>
        </c:ser>
        <c:ser>
          <c:idx val="12"/>
          <c:order val="12"/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Sheet5!$J$13:$K$13</c:f>
              <c:numCache>
                <c:formatCode>General</c:formatCode>
                <c:ptCount val="2"/>
                <c:pt idx="0">
                  <c:v>233</c:v>
                </c:pt>
                <c:pt idx="1">
                  <c:v>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ECE-457A-B645-6A4CE2A2CD06}"/>
            </c:ext>
          </c:extLst>
        </c:ser>
        <c:ser>
          <c:idx val="13"/>
          <c:order val="13"/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Sheet5!$J$14:$K$14</c:f>
              <c:numCache>
                <c:formatCode>General</c:formatCode>
                <c:ptCount val="2"/>
                <c:pt idx="0">
                  <c:v>254</c:v>
                </c:pt>
                <c:pt idx="1">
                  <c:v>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ECE-457A-B645-6A4CE2A2CD06}"/>
            </c:ext>
          </c:extLst>
        </c:ser>
        <c:ser>
          <c:idx val="14"/>
          <c:order val="14"/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Sheet5!$J$15:$K$15</c:f>
              <c:numCache>
                <c:formatCode>General</c:formatCode>
                <c:ptCount val="2"/>
                <c:pt idx="0">
                  <c:v>273</c:v>
                </c:pt>
                <c:pt idx="1">
                  <c:v>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ECE-457A-B645-6A4CE2A2CD06}"/>
            </c:ext>
          </c:extLst>
        </c:ser>
        <c:ser>
          <c:idx val="15"/>
          <c:order val="15"/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Sheet5!$J$16:$K$16</c:f>
              <c:numCache>
                <c:formatCode>General</c:formatCode>
                <c:ptCount val="2"/>
                <c:pt idx="0">
                  <c:v>202</c:v>
                </c:pt>
                <c:pt idx="1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3ECE-457A-B645-6A4CE2A2CD06}"/>
            </c:ext>
          </c:extLst>
        </c:ser>
        <c:ser>
          <c:idx val="16"/>
          <c:order val="16"/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Sheet5!$J$17:$K$17</c:f>
              <c:numCache>
                <c:formatCode>General</c:formatCode>
                <c:ptCount val="2"/>
                <c:pt idx="0">
                  <c:v>184</c:v>
                </c:pt>
                <c:pt idx="1">
                  <c:v>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3ECE-457A-B645-6A4CE2A2CD06}"/>
            </c:ext>
          </c:extLst>
        </c:ser>
        <c:ser>
          <c:idx val="17"/>
          <c:order val="17"/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Sheet5!$J$18:$K$18</c:f>
              <c:numCache>
                <c:formatCode>General</c:formatCode>
                <c:ptCount val="2"/>
                <c:pt idx="0">
                  <c:v>435</c:v>
                </c:pt>
                <c:pt idx="1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3ECE-457A-B645-6A4CE2A2CD06}"/>
            </c:ext>
          </c:extLst>
        </c:ser>
        <c:ser>
          <c:idx val="18"/>
          <c:order val="18"/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Sheet5!$J$19:$K$19</c:f>
              <c:numCache>
                <c:formatCode>General</c:formatCode>
                <c:ptCount val="2"/>
                <c:pt idx="0">
                  <c:v>339</c:v>
                </c:pt>
                <c:pt idx="1">
                  <c:v>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3ECE-457A-B645-6A4CE2A2CD06}"/>
            </c:ext>
          </c:extLst>
        </c:ser>
        <c:ser>
          <c:idx val="19"/>
          <c:order val="19"/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Sheet5!$J$20:$K$20</c:f>
              <c:numCache>
                <c:formatCode>General</c:formatCode>
                <c:ptCount val="2"/>
                <c:pt idx="0">
                  <c:v>255</c:v>
                </c:pt>
                <c:pt idx="1">
                  <c:v>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3ECE-457A-B645-6A4CE2A2CD06}"/>
            </c:ext>
          </c:extLst>
        </c:ser>
        <c:ser>
          <c:idx val="20"/>
          <c:order val="20"/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Sheet5!$J$21:$K$21</c:f>
              <c:numCache>
                <c:formatCode>General</c:formatCode>
                <c:ptCount val="2"/>
                <c:pt idx="0">
                  <c:v>281</c:v>
                </c:pt>
                <c:pt idx="1">
                  <c:v>265.42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ECE-457A-B645-6A4CE2A2CD06}"/>
            </c:ext>
          </c:extLst>
        </c:ser>
        <c:ser>
          <c:idx val="21"/>
          <c:order val="21"/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Sheet5!$J$22:$K$22</c:f>
              <c:numCache>
                <c:formatCode>General</c:formatCode>
                <c:ptCount val="2"/>
                <c:pt idx="0">
                  <c:v>348</c:v>
                </c:pt>
                <c:pt idx="1">
                  <c:v>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3ECE-457A-B645-6A4CE2A2CD06}"/>
            </c:ext>
          </c:extLst>
        </c:ser>
        <c:ser>
          <c:idx val="22"/>
          <c:order val="22"/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Sheet5!$J$23:$K$23</c:f>
              <c:numCache>
                <c:formatCode>General</c:formatCode>
                <c:ptCount val="2"/>
                <c:pt idx="0">
                  <c:v>256</c:v>
                </c:pt>
                <c:pt idx="1">
                  <c:v>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3ECE-457A-B645-6A4CE2A2CD06}"/>
            </c:ext>
          </c:extLst>
        </c:ser>
        <c:ser>
          <c:idx val="23"/>
          <c:order val="23"/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Sheet5!$J$24:$K$24</c:f>
              <c:numCache>
                <c:formatCode>General</c:formatCode>
                <c:ptCount val="2"/>
                <c:pt idx="0">
                  <c:v>308</c:v>
                </c:pt>
                <c:pt idx="1">
                  <c:v>244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3ECE-457A-B645-6A4CE2A2CD06}"/>
            </c:ext>
          </c:extLst>
        </c:ser>
        <c:ser>
          <c:idx val="24"/>
          <c:order val="24"/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Sheet5!$J$25:$K$25</c:f>
              <c:numCache>
                <c:formatCode>General</c:formatCode>
                <c:ptCount val="2"/>
                <c:pt idx="0">
                  <c:v>266</c:v>
                </c:pt>
                <c:pt idx="1">
                  <c:v>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3ECE-457A-B645-6A4CE2A2CD06}"/>
            </c:ext>
          </c:extLst>
        </c:ser>
        <c:ser>
          <c:idx val="25"/>
          <c:order val="25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Sheet5!$J$26:$K$26</c:f>
              <c:numCache>
                <c:formatCode>General</c:formatCode>
                <c:ptCount val="2"/>
                <c:pt idx="0">
                  <c:v>279</c:v>
                </c:pt>
                <c:pt idx="1">
                  <c:v>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3ECE-457A-B645-6A4CE2A2CD06}"/>
            </c:ext>
          </c:extLst>
        </c:ser>
        <c:ser>
          <c:idx val="26"/>
          <c:order val="26"/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Sheet5!$J$27:$K$27</c:f>
              <c:numCache>
                <c:formatCode>General</c:formatCode>
                <c:ptCount val="2"/>
                <c:pt idx="0">
                  <c:v>239</c:v>
                </c:pt>
                <c:pt idx="1">
                  <c:v>210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3ECE-457A-B645-6A4CE2A2CD06}"/>
            </c:ext>
          </c:extLst>
        </c:ser>
        <c:ser>
          <c:idx val="27"/>
          <c:order val="27"/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Sheet5!$J$28:$K$28</c:f>
              <c:numCache>
                <c:formatCode>General</c:formatCode>
                <c:ptCount val="2"/>
                <c:pt idx="0">
                  <c:v>242</c:v>
                </c:pt>
                <c:pt idx="1">
                  <c:v>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3ECE-457A-B645-6A4CE2A2CD06}"/>
            </c:ext>
          </c:extLst>
        </c:ser>
        <c:ser>
          <c:idx val="28"/>
          <c:order val="28"/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Sheet5!$J$29:$K$29</c:f>
              <c:numCache>
                <c:formatCode>General</c:formatCode>
                <c:ptCount val="2"/>
                <c:pt idx="0">
                  <c:v>210</c:v>
                </c:pt>
                <c:pt idx="1">
                  <c:v>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3ECE-457A-B645-6A4CE2A2CD06}"/>
            </c:ext>
          </c:extLst>
        </c:ser>
        <c:ser>
          <c:idx val="29"/>
          <c:order val="29"/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Sheet5!$J$30:$K$30</c:f>
              <c:numCache>
                <c:formatCode>General</c:formatCode>
                <c:ptCount val="2"/>
                <c:pt idx="0">
                  <c:v>309</c:v>
                </c:pt>
                <c:pt idx="1">
                  <c:v>419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3ECE-457A-B645-6A4CE2A2CD06}"/>
            </c:ext>
          </c:extLst>
        </c:ser>
        <c:ser>
          <c:idx val="30"/>
          <c:order val="30"/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Sheet5!$J$31:$K$31</c:f>
              <c:numCache>
                <c:formatCode>General</c:formatCode>
                <c:ptCount val="2"/>
                <c:pt idx="0">
                  <c:v>292</c:v>
                </c:pt>
                <c:pt idx="1">
                  <c:v>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3ECE-457A-B645-6A4CE2A2CD06}"/>
            </c:ext>
          </c:extLst>
        </c:ser>
        <c:ser>
          <c:idx val="31"/>
          <c:order val="31"/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Sheet5!$J$32:$K$32</c:f>
              <c:numCache>
                <c:formatCode>General</c:formatCode>
                <c:ptCount val="2"/>
                <c:pt idx="0">
                  <c:v>334</c:v>
                </c:pt>
                <c:pt idx="1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3ECE-457A-B645-6A4CE2A2CD06}"/>
            </c:ext>
          </c:extLst>
        </c:ser>
        <c:ser>
          <c:idx val="32"/>
          <c:order val="32"/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Sheet5!$J$33:$K$33</c:f>
              <c:numCache>
                <c:formatCode>General</c:formatCode>
                <c:ptCount val="2"/>
                <c:pt idx="0">
                  <c:v>353</c:v>
                </c:pt>
                <c:pt idx="1">
                  <c:v>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3ECE-457A-B645-6A4CE2A2CD06}"/>
            </c:ext>
          </c:extLst>
        </c:ser>
        <c:ser>
          <c:idx val="33"/>
          <c:order val="33"/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Sheet5!$J$34:$K$34</c:f>
              <c:numCache>
                <c:formatCode>General</c:formatCode>
                <c:ptCount val="2"/>
                <c:pt idx="0">
                  <c:v>282</c:v>
                </c:pt>
                <c:pt idx="1">
                  <c:v>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3ECE-457A-B645-6A4CE2A2CD06}"/>
            </c:ext>
          </c:extLst>
        </c:ser>
        <c:ser>
          <c:idx val="34"/>
          <c:order val="34"/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Sheet5!$J$35:$K$35</c:f>
              <c:numCache>
                <c:formatCode>General</c:formatCode>
                <c:ptCount val="2"/>
                <c:pt idx="0">
                  <c:v>433</c:v>
                </c:pt>
                <c:pt idx="1">
                  <c:v>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3ECE-457A-B645-6A4CE2A2CD06}"/>
            </c:ext>
          </c:extLst>
        </c:ser>
        <c:ser>
          <c:idx val="35"/>
          <c:order val="35"/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Sheet5!$J$36:$K$36</c:f>
              <c:numCache>
                <c:formatCode>General</c:formatCode>
                <c:ptCount val="2"/>
                <c:pt idx="0">
                  <c:v>255</c:v>
                </c:pt>
                <c:pt idx="1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3ECE-457A-B645-6A4CE2A2CD06}"/>
            </c:ext>
          </c:extLst>
        </c:ser>
        <c:ser>
          <c:idx val="36"/>
          <c:order val="36"/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Sheet5!$J$37:$K$37</c:f>
              <c:numCache>
                <c:formatCode>General</c:formatCode>
                <c:ptCount val="2"/>
                <c:pt idx="0">
                  <c:v>168</c:v>
                </c:pt>
                <c:pt idx="1">
                  <c:v>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3ECE-457A-B645-6A4CE2A2CD06}"/>
            </c:ext>
          </c:extLst>
        </c:ser>
        <c:ser>
          <c:idx val="37"/>
          <c:order val="37"/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Sheet5!$J$38:$K$38</c:f>
              <c:numCache>
                <c:formatCode>General</c:formatCode>
                <c:ptCount val="2"/>
                <c:pt idx="0">
                  <c:v>625</c:v>
                </c:pt>
                <c:pt idx="1">
                  <c:v>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3ECE-457A-B645-6A4CE2A2CD06}"/>
            </c:ext>
          </c:extLst>
        </c:ser>
        <c:ser>
          <c:idx val="38"/>
          <c:order val="38"/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Sheet5!$J$39:$K$39</c:f>
              <c:numCache>
                <c:formatCode>General</c:formatCode>
                <c:ptCount val="2"/>
                <c:pt idx="0">
                  <c:v>326</c:v>
                </c:pt>
                <c:pt idx="1">
                  <c:v>175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3ECE-457A-B645-6A4CE2A2CD06}"/>
            </c:ext>
          </c:extLst>
        </c:ser>
        <c:ser>
          <c:idx val="39"/>
          <c:order val="39"/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Sheet5!$J$40:$K$40</c:f>
              <c:numCache>
                <c:formatCode>General</c:formatCode>
                <c:ptCount val="2"/>
                <c:pt idx="0">
                  <c:v>374</c:v>
                </c:pt>
                <c:pt idx="1">
                  <c:v>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3ECE-457A-B645-6A4CE2A2CD06}"/>
            </c:ext>
          </c:extLst>
        </c:ser>
        <c:ser>
          <c:idx val="40"/>
          <c:order val="40"/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Sheet5!$J$41:$K$41</c:f>
              <c:numCache>
                <c:formatCode>General</c:formatCode>
                <c:ptCount val="2"/>
                <c:pt idx="0">
                  <c:v>268</c:v>
                </c:pt>
                <c:pt idx="1">
                  <c:v>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3ECE-457A-B645-6A4CE2A2CD06}"/>
            </c:ext>
          </c:extLst>
        </c:ser>
        <c:ser>
          <c:idx val="41"/>
          <c:order val="41"/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Sheet5!$J$42:$K$42</c:f>
              <c:numCache>
                <c:formatCode>General</c:formatCode>
                <c:ptCount val="2"/>
                <c:pt idx="0">
                  <c:v>271</c:v>
                </c:pt>
                <c:pt idx="1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3ECE-457A-B645-6A4CE2A2CD06}"/>
            </c:ext>
          </c:extLst>
        </c:ser>
        <c:ser>
          <c:idx val="42"/>
          <c:order val="42"/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Sheet5!$J$43:$K$43</c:f>
              <c:numCache>
                <c:formatCode>General</c:formatCode>
                <c:ptCount val="2"/>
                <c:pt idx="0">
                  <c:v>257</c:v>
                </c:pt>
                <c:pt idx="1">
                  <c:v>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3ECE-457A-B645-6A4CE2A2CD06}"/>
            </c:ext>
          </c:extLst>
        </c:ser>
        <c:ser>
          <c:idx val="43"/>
          <c:order val="43"/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Sheet5!$J$44:$K$44</c:f>
              <c:numCache>
                <c:formatCode>General</c:formatCode>
                <c:ptCount val="2"/>
                <c:pt idx="0">
                  <c:v>199</c:v>
                </c:pt>
                <c:pt idx="1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3ECE-457A-B645-6A4CE2A2CD06}"/>
            </c:ext>
          </c:extLst>
        </c:ser>
        <c:ser>
          <c:idx val="44"/>
          <c:order val="44"/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Sheet5!$J$45:$K$45</c:f>
              <c:numCache>
                <c:formatCode>General</c:formatCode>
                <c:ptCount val="2"/>
                <c:pt idx="0">
                  <c:v>187</c:v>
                </c:pt>
                <c:pt idx="1">
                  <c:v>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3ECE-457A-B645-6A4CE2A2CD06}"/>
            </c:ext>
          </c:extLst>
        </c:ser>
        <c:ser>
          <c:idx val="45"/>
          <c:order val="45"/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Sheet5!$J$46:$K$46</c:f>
              <c:numCache>
                <c:formatCode>General</c:formatCode>
                <c:ptCount val="2"/>
                <c:pt idx="0">
                  <c:v>194</c:v>
                </c:pt>
                <c:pt idx="1">
                  <c:v>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3ECE-457A-B645-6A4CE2A2CD06}"/>
            </c:ext>
          </c:extLst>
        </c:ser>
        <c:ser>
          <c:idx val="46"/>
          <c:order val="46"/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Sheet5!$J$47:$K$47</c:f>
              <c:numCache>
                <c:formatCode>General</c:formatCode>
                <c:ptCount val="2"/>
                <c:pt idx="0">
                  <c:v>222</c:v>
                </c:pt>
                <c:pt idx="1">
                  <c:v>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3ECE-457A-B645-6A4CE2A2CD06}"/>
            </c:ext>
          </c:extLst>
        </c:ser>
        <c:ser>
          <c:idx val="47"/>
          <c:order val="47"/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Sheet5!$J$48:$K$48</c:f>
              <c:numCache>
                <c:formatCode>General</c:formatCode>
                <c:ptCount val="2"/>
                <c:pt idx="0">
                  <c:v>291</c:v>
                </c:pt>
                <c:pt idx="1">
                  <c:v>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3ECE-457A-B645-6A4CE2A2CD06}"/>
            </c:ext>
          </c:extLst>
        </c:ser>
        <c:ser>
          <c:idx val="48"/>
          <c:order val="48"/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Sheet5!$J$49:$K$49</c:f>
              <c:numCache>
                <c:formatCode>General</c:formatCode>
                <c:ptCount val="2"/>
                <c:pt idx="0">
                  <c:v>220</c:v>
                </c:pt>
                <c:pt idx="1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3ECE-457A-B645-6A4CE2A2CD06}"/>
            </c:ext>
          </c:extLst>
        </c:ser>
        <c:ser>
          <c:idx val="49"/>
          <c:order val="49"/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Sheet5!$J$50:$K$50</c:f>
              <c:numCache>
                <c:formatCode>General</c:formatCode>
                <c:ptCount val="2"/>
                <c:pt idx="0">
                  <c:v>374</c:v>
                </c:pt>
                <c:pt idx="1">
                  <c:v>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3ECE-457A-B645-6A4CE2A2CD06}"/>
            </c:ext>
          </c:extLst>
        </c:ser>
        <c:ser>
          <c:idx val="50"/>
          <c:order val="50"/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Sheet5!$J$51:$K$51</c:f>
              <c:numCache>
                <c:formatCode>General</c:formatCode>
                <c:ptCount val="2"/>
                <c:pt idx="0">
                  <c:v>229</c:v>
                </c:pt>
                <c:pt idx="1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3ECE-457A-B645-6A4CE2A2CD06}"/>
            </c:ext>
          </c:extLst>
        </c:ser>
        <c:ser>
          <c:idx val="51"/>
          <c:order val="51"/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Sheet5!$J$52:$K$52</c:f>
              <c:numCache>
                <c:formatCode>General</c:formatCode>
                <c:ptCount val="2"/>
                <c:pt idx="0">
                  <c:v>361</c:v>
                </c:pt>
                <c:pt idx="1">
                  <c:v>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3ECE-457A-B645-6A4CE2A2CD06}"/>
            </c:ext>
          </c:extLst>
        </c:ser>
        <c:ser>
          <c:idx val="52"/>
          <c:order val="52"/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Sheet5!$J$53:$K$53</c:f>
              <c:numCache>
                <c:formatCode>General</c:formatCode>
                <c:ptCount val="2"/>
                <c:pt idx="0">
                  <c:v>192</c:v>
                </c:pt>
                <c:pt idx="1">
                  <c:v>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3ECE-457A-B645-6A4CE2A2CD06}"/>
            </c:ext>
          </c:extLst>
        </c:ser>
        <c:ser>
          <c:idx val="53"/>
          <c:order val="53"/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Sheet5!$J$54:$K$54</c:f>
              <c:numCache>
                <c:formatCode>General</c:formatCode>
                <c:ptCount val="2"/>
                <c:pt idx="0">
                  <c:v>296</c:v>
                </c:pt>
                <c:pt idx="1">
                  <c:v>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3ECE-457A-B645-6A4CE2A2CD06}"/>
            </c:ext>
          </c:extLst>
        </c:ser>
        <c:ser>
          <c:idx val="54"/>
          <c:order val="54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Sheet5!$J$55:$K$55</c:f>
              <c:numCache>
                <c:formatCode>General</c:formatCode>
                <c:ptCount val="2"/>
                <c:pt idx="0">
                  <c:v>209</c:v>
                </c:pt>
                <c:pt idx="1">
                  <c:v>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3ECE-457A-B645-6A4CE2A2CD06}"/>
            </c:ext>
          </c:extLst>
        </c:ser>
        <c:ser>
          <c:idx val="55"/>
          <c:order val="55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Sheet5!$J$56:$K$56</c:f>
              <c:numCache>
                <c:formatCode>General</c:formatCode>
                <c:ptCount val="2"/>
                <c:pt idx="0">
                  <c:v>222</c:v>
                </c:pt>
                <c:pt idx="1">
                  <c:v>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3ECE-457A-B645-6A4CE2A2CD06}"/>
            </c:ext>
          </c:extLst>
        </c:ser>
        <c:ser>
          <c:idx val="56"/>
          <c:order val="56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Sheet5!$J$57:$K$57</c:f>
              <c:numCache>
                <c:formatCode>General</c:formatCode>
                <c:ptCount val="2"/>
                <c:pt idx="0">
                  <c:v>160</c:v>
                </c:pt>
                <c:pt idx="1">
                  <c:v>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3ECE-457A-B645-6A4CE2A2CD06}"/>
            </c:ext>
          </c:extLst>
        </c:ser>
        <c:ser>
          <c:idx val="57"/>
          <c:order val="57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Sheet5!$J$58:$K$58</c:f>
              <c:numCache>
                <c:formatCode>General</c:formatCode>
                <c:ptCount val="2"/>
                <c:pt idx="0">
                  <c:v>725</c:v>
                </c:pt>
                <c:pt idx="1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3ECE-457A-B645-6A4CE2A2CD06}"/>
            </c:ext>
          </c:extLst>
        </c:ser>
        <c:ser>
          <c:idx val="58"/>
          <c:order val="58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Sheet5!$J$59:$K$59</c:f>
              <c:numCache>
                <c:formatCode>General</c:formatCode>
                <c:ptCount val="2"/>
                <c:pt idx="0">
                  <c:v>270</c:v>
                </c:pt>
                <c:pt idx="1">
                  <c:v>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3ECE-457A-B645-6A4CE2A2CD06}"/>
            </c:ext>
          </c:extLst>
        </c:ser>
        <c:ser>
          <c:idx val="59"/>
          <c:order val="59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Sheet5!$J$60:$K$60</c:f>
              <c:numCache>
                <c:formatCode>General</c:formatCode>
                <c:ptCount val="2"/>
                <c:pt idx="0">
                  <c:v>162</c:v>
                </c:pt>
                <c:pt idx="1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3ECE-457A-B645-6A4CE2A2CD06}"/>
            </c:ext>
          </c:extLst>
        </c:ser>
        <c:ser>
          <c:idx val="60"/>
          <c:order val="60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Sheet5!$J$61:$K$61</c:f>
              <c:numCache>
                <c:formatCode>General</c:formatCode>
                <c:ptCount val="2"/>
                <c:pt idx="0">
                  <c:v>260</c:v>
                </c:pt>
                <c:pt idx="1">
                  <c:v>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3ECE-457A-B645-6A4CE2A2C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5408319"/>
        <c:axId val="295419551"/>
      </c:lineChart>
      <c:catAx>
        <c:axId val="295408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Baseline</a:t>
                </a:r>
                <a:r>
                  <a:rPr lang="en-US" sz="1400" b="1" baseline="0"/>
                  <a:t> versus </a:t>
                </a:r>
                <a:r>
                  <a:rPr lang="en-US" sz="1400" b="1"/>
                  <a:t>Day</a:t>
                </a:r>
                <a:r>
                  <a:rPr lang="en-US" sz="1400" b="1" baseline="0"/>
                  <a:t> 7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295419551"/>
        <c:crosses val="autoZero"/>
        <c:auto val="1"/>
        <c:lblAlgn val="ctr"/>
        <c:lblOffset val="100"/>
        <c:noMultiLvlLbl val="0"/>
      </c:catAx>
      <c:valAx>
        <c:axId val="295419551"/>
        <c:scaling>
          <c:orientation val="minMax"/>
          <c:max val="75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295408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Absolute Lymphocyte Count (</a:t>
            </a:r>
            <a:r>
              <a:rPr lang="en-US" sz="1800" b="1" i="0" baseline="0" dirty="0" err="1">
                <a:effectLst/>
              </a:rPr>
              <a:t>ALC</a:t>
            </a:r>
            <a:r>
              <a:rPr lang="en-US" sz="1800" b="1" i="0" baseline="0" dirty="0">
                <a:effectLst/>
              </a:rPr>
              <a:t>) </a:t>
            </a:r>
            <a:r>
              <a:rPr lang="en-US" sz="1800" b="1" i="0" baseline="0" dirty="0" err="1">
                <a:effectLst/>
              </a:rPr>
              <a:t>Lymphopenic</a:t>
            </a:r>
            <a:r>
              <a:rPr lang="en-US" sz="1800" b="1" i="0" baseline="0" dirty="0">
                <a:effectLst/>
              </a:rPr>
              <a:t> Pts</a:t>
            </a:r>
            <a:endParaRPr lang="en-US" dirty="0">
              <a:effectLst/>
            </a:endParaRPr>
          </a:p>
          <a:p>
            <a:pPr>
              <a:defRPr/>
            </a:pPr>
            <a:r>
              <a:rPr lang="en-US" sz="1800" b="1" i="0" baseline="0" dirty="0">
                <a:effectLst/>
              </a:rPr>
              <a:t> Day 1 and 7 Post Methylprednisolone </a:t>
            </a:r>
            <a:endParaRPr lang="en-US" dirty="0">
              <a:effectLst/>
            </a:endParaRP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PR"/>
        </a:p>
      </c:txPr>
    </c:title>
    <c:autoTitleDeleted val="0"/>
    <c:plotArea>
      <c:layout>
        <c:manualLayout>
          <c:layoutTarget val="inner"/>
          <c:xMode val="edge"/>
          <c:yMode val="edge"/>
          <c:x val="7.263098845919673E-2"/>
          <c:y val="0.11906647807637907"/>
          <c:w val="0.92736901154080331"/>
          <c:h val="0.8294532737863212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Sheet5!$L$1:$M$1</c:f>
              <c:numCache>
                <c:formatCode>0.00</c:formatCode>
                <c:ptCount val="2"/>
                <c:pt idx="0">
                  <c:v>0.67144000000000004</c:v>
                </c:pt>
                <c:pt idx="1">
                  <c:v>1.64628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DE-4D09-97AF-A97448224ADE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Sheet5!$L$2:$M$2</c:f>
              <c:numCache>
                <c:formatCode>0.00</c:formatCode>
                <c:ptCount val="2"/>
                <c:pt idx="0">
                  <c:v>0.84056000000000008</c:v>
                </c:pt>
                <c:pt idx="1">
                  <c:v>1.8150000000000002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DE-4D09-97AF-A97448224ADE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Sheet5!$L$3:$M$3</c:f>
              <c:numCache>
                <c:formatCode>General</c:formatCode>
                <c:ptCount val="2"/>
                <c:pt idx="0" formatCode="0.00">
                  <c:v>0.82445999999999997</c:v>
                </c:pt>
                <c:pt idx="1">
                  <c:v>1.24248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DE-4D09-97AF-A97448224ADE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Sheet5!$L$4:$M$4</c:f>
              <c:numCache>
                <c:formatCode>0.00</c:formatCode>
                <c:ptCount val="2"/>
                <c:pt idx="0">
                  <c:v>0.29938999999999999</c:v>
                </c:pt>
                <c:pt idx="1">
                  <c:v>0.41877000000000003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DE-4D09-97AF-A97448224ADE}"/>
            </c:ext>
          </c:extLst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Sheet5!$L$5:$M$5</c:f>
              <c:numCache>
                <c:formatCode>0.00</c:formatCode>
                <c:ptCount val="2"/>
                <c:pt idx="0">
                  <c:v>0.81955</c:v>
                </c:pt>
                <c:pt idx="1">
                  <c:v>1.17645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EDE-4D09-97AF-A97448224ADE}"/>
            </c:ext>
          </c:extLst>
        </c:ser>
        <c:ser>
          <c:idx val="5"/>
          <c:order val="5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Sheet5!$L$6:$M$6</c:f>
              <c:numCache>
                <c:formatCode>0.00</c:formatCode>
                <c:ptCount val="2"/>
                <c:pt idx="0">
                  <c:v>0.9190799999999999</c:v>
                </c:pt>
                <c:pt idx="1">
                  <c:v>1.8959999999999999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EDE-4D09-97AF-A97448224ADE}"/>
            </c:ext>
          </c:extLst>
        </c:ser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Sheet5!$L$7:$M$7</c:f>
              <c:numCache>
                <c:formatCode>0.00</c:formatCode>
                <c:ptCount val="2"/>
                <c:pt idx="0">
                  <c:v>0.73980000000000001</c:v>
                </c:pt>
                <c:pt idx="1">
                  <c:v>0.86055999999999999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EDE-4D09-97AF-A97448224ADE}"/>
            </c:ext>
          </c:extLst>
        </c:ser>
        <c:ser>
          <c:idx val="7"/>
          <c:order val="7"/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Sheet5!$L$8:$M$8</c:f>
              <c:numCache>
                <c:formatCode>General</c:formatCode>
                <c:ptCount val="2"/>
                <c:pt idx="0" formatCode="0.00">
                  <c:v>0.50116000000000005</c:v>
                </c:pt>
                <c:pt idx="1">
                  <c:v>2.1340800000000004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EDE-4D09-97AF-A97448224ADE}"/>
            </c:ext>
          </c:extLst>
        </c:ser>
        <c:ser>
          <c:idx val="8"/>
          <c:order val="8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Sheet5!$L$9:$M$9</c:f>
              <c:numCache>
                <c:formatCode>General</c:formatCode>
                <c:ptCount val="2"/>
                <c:pt idx="0" formatCode="0.00">
                  <c:v>0.74797999999999998</c:v>
                </c:pt>
                <c:pt idx="1">
                  <c:v>1.2236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EDE-4D09-97AF-A97448224ADE}"/>
            </c:ext>
          </c:extLst>
        </c:ser>
        <c:ser>
          <c:idx val="9"/>
          <c:order val="9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Sheet5!$L$10:$M$10</c:f>
              <c:numCache>
                <c:formatCode>General</c:formatCode>
                <c:ptCount val="2"/>
                <c:pt idx="0" formatCode="0.00">
                  <c:v>0.77740000000000009</c:v>
                </c:pt>
                <c:pt idx="1">
                  <c:v>1.2486699999999999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EDE-4D09-97AF-A97448224ADE}"/>
            </c:ext>
          </c:extLst>
        </c:ser>
        <c:ser>
          <c:idx val="10"/>
          <c:order val="10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Sheet5!$L$11:$M$11</c:f>
              <c:numCache>
                <c:formatCode>General</c:formatCode>
                <c:ptCount val="2"/>
                <c:pt idx="0" formatCode="0.00">
                  <c:v>0.85049999999999992</c:v>
                </c:pt>
                <c:pt idx="1">
                  <c:v>1.2392600000000003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EDE-4D09-97AF-A97448224ADE}"/>
            </c:ext>
          </c:extLst>
        </c:ser>
        <c:ser>
          <c:idx val="11"/>
          <c:order val="11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Sheet5!$L$12:$M$12</c:f>
              <c:numCache>
                <c:formatCode>General</c:formatCode>
                <c:ptCount val="2"/>
                <c:pt idx="0" formatCode="0.00">
                  <c:v>0.86060000000000003</c:v>
                </c:pt>
                <c:pt idx="1">
                  <c:v>0.47600000000000003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EDE-4D09-97AF-A97448224ADE}"/>
            </c:ext>
          </c:extLst>
        </c:ser>
        <c:ser>
          <c:idx val="12"/>
          <c:order val="12"/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Sheet5!$L$13:$M$13</c:f>
              <c:numCache>
                <c:formatCode>General</c:formatCode>
                <c:ptCount val="2"/>
                <c:pt idx="0" formatCode="0.00">
                  <c:v>0.54044000000000003</c:v>
                </c:pt>
                <c:pt idx="1">
                  <c:v>3.1103999999999998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DEDE-4D09-97AF-A97448224ADE}"/>
            </c:ext>
          </c:extLst>
        </c:ser>
        <c:ser>
          <c:idx val="13"/>
          <c:order val="13"/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Sheet5!$L$14:$M$14</c:f>
              <c:numCache>
                <c:formatCode>General</c:formatCode>
                <c:ptCount val="2"/>
                <c:pt idx="0" formatCode="0.00">
                  <c:v>0.8992</c:v>
                </c:pt>
                <c:pt idx="1">
                  <c:v>2.0085999999999999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EDE-4D09-97AF-A97448224ADE}"/>
            </c:ext>
          </c:extLst>
        </c:ser>
        <c:ser>
          <c:idx val="14"/>
          <c:order val="14"/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Sheet5!$L$15:$M$15</c:f>
              <c:numCache>
                <c:formatCode>General</c:formatCode>
                <c:ptCount val="2"/>
                <c:pt idx="0" formatCode="0.00">
                  <c:v>0.68645999999999996</c:v>
                </c:pt>
                <c:pt idx="1">
                  <c:v>1.1412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EDE-4D09-97AF-A97448224ADE}"/>
            </c:ext>
          </c:extLst>
        </c:ser>
        <c:ser>
          <c:idx val="15"/>
          <c:order val="15"/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Sheet5!$L$16:$M$16</c:f>
              <c:numCache>
                <c:formatCode>General</c:formatCode>
                <c:ptCount val="2"/>
                <c:pt idx="0" formatCode="0.00">
                  <c:v>0.69132000000000005</c:v>
                </c:pt>
                <c:pt idx="1">
                  <c:v>2.6945999999999999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EDE-4D09-97AF-A97448224ADE}"/>
            </c:ext>
          </c:extLst>
        </c:ser>
        <c:ser>
          <c:idx val="16"/>
          <c:order val="16"/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Sheet5!$L$17:$M$17</c:f>
              <c:numCache>
                <c:formatCode>General</c:formatCode>
                <c:ptCount val="2"/>
                <c:pt idx="0" formatCode="0.00">
                  <c:v>0.51948000000000005</c:v>
                </c:pt>
                <c:pt idx="1">
                  <c:v>0.9696800000000001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DEDE-4D09-97AF-A97448224ADE}"/>
            </c:ext>
          </c:extLst>
        </c:ser>
        <c:ser>
          <c:idx val="17"/>
          <c:order val="17"/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Sheet5!$L$18:$M$18</c:f>
              <c:numCache>
                <c:formatCode>General</c:formatCode>
                <c:ptCount val="2"/>
                <c:pt idx="0" formatCode="0.00">
                  <c:v>0.89</c:v>
                </c:pt>
                <c:pt idx="1">
                  <c:v>1.6185000000000003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EDE-4D09-97AF-A97448224ADE}"/>
            </c:ext>
          </c:extLst>
        </c:ser>
        <c:ser>
          <c:idx val="18"/>
          <c:order val="18"/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Sheet5!$L$19:$M$19</c:f>
              <c:numCache>
                <c:formatCode>General</c:formatCode>
                <c:ptCount val="2"/>
                <c:pt idx="0" formatCode="0.00">
                  <c:v>0.95113000000000003</c:v>
                </c:pt>
                <c:pt idx="1">
                  <c:v>1.3374999999999999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DEDE-4D09-97AF-A97448224ADE}"/>
            </c:ext>
          </c:extLst>
        </c:ser>
        <c:ser>
          <c:idx val="19"/>
          <c:order val="19"/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Sheet5!$L$20:$M$20</c:f>
              <c:numCache>
                <c:formatCode>General</c:formatCode>
                <c:ptCount val="2"/>
                <c:pt idx="0" formatCode="0.00">
                  <c:v>0.86289000000000005</c:v>
                </c:pt>
                <c:pt idx="1">
                  <c:v>2.7498999999999998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DEDE-4D09-97AF-A97448224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9992511"/>
        <c:axId val="949985439"/>
      </c:lineChart>
      <c:catAx>
        <c:axId val="949992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949985439"/>
        <c:crosses val="autoZero"/>
        <c:auto val="1"/>
        <c:lblAlgn val="ctr"/>
        <c:lblOffset val="100"/>
        <c:noMultiLvlLbl val="0"/>
      </c:catAx>
      <c:valAx>
        <c:axId val="94998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Absolute</a:t>
                </a:r>
                <a:r>
                  <a:rPr lang="en-US" sz="1400" b="1" baseline="0" dirty="0"/>
                  <a:t> Lymphocyte Count 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P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R"/>
          </a:p>
        </c:txPr>
        <c:crossAx val="949992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49FA5-03AA-452B-B87E-C71DC1B8F3E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6DC4-87A0-4060-8E61-AB3CDC2B5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7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0FB43-D9E3-4756-AF73-6EA0B0F716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6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6F2E-EC82-480C-8370-7FFD66D99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A2EDF-F8E7-481C-A8EC-3A4DCEA83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85ADE-D051-4AA6-8B49-6F8B58D5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BBE26-ED27-4A6A-8A35-2F9BD6FC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5EC6-C400-418A-95C4-08AA4A8E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8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AB1D-BCDC-4D6C-AE47-305002C2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9C7C-9D34-4BBF-BE2F-E1FCA4A5B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C629-FEB3-406C-B839-EBE27705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AFD59-2904-4103-A497-DFA86E64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F8BCC-4EA3-4AC5-9F11-BE01763B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CE3624-9DD1-43CD-962B-88A81B373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8E16D-0E53-4739-AC33-8D72C117B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D0B16-B00C-4CB0-A0D0-A2A21FC6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C769C-6B1E-433B-BC73-E949FE73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55135-9CBE-4164-B9A2-353D3721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B8F1-A86F-4F67-BD50-5986FE32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B1F1E-9FAD-4D87-B127-68F384AE4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D5E7-CD66-4519-BED6-B673B3DE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51797-2CC3-45EA-AE8D-B5A07FF4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BC08E-30EA-4D07-BB63-90C8AF59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FB43-51A7-4B17-8D03-6300AE0B5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567BD-2AA3-4A8D-AAB1-EBC441E5F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1B2C-EC45-4D4D-B6E2-9C00AD1E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D498-9A7B-4F44-B25A-16AFD93F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8A5A5-3975-4906-A0AB-BC804B02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16B2-00A2-4ECF-9561-5F9940C6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C8ED-BB02-4F83-A61C-9596C90FE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C363C-1281-44D0-812D-3927EBCB8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D4A40-6445-4A82-828D-05102314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F1195-B0E4-4E9C-9520-9A9E5A9B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859C-80E9-4F7F-9277-9935728B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C76F-0D3B-4993-8B3B-5309DA3E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28625-5782-4330-BEC6-39D1F673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375AC-3222-4F2A-8157-DE1D400D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D3C8B-8E58-40CC-8BBD-7D93D5CF9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FD01C-E330-463D-AE3F-3A6F1E896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8498B-8809-4398-BF10-4F2A5AEC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03B76-07BE-4636-B53B-CCDB105C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51E7A-7870-4B2C-8ADD-D593A4F6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0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CB84-EA00-4735-83FD-F8821201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36207-F540-4621-B709-2B5BBC17E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3F246-2A3C-4CF3-AF7C-197AA91F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9082A-F3D0-4F07-B250-B1B83E81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0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33425-1097-4292-A334-6061B0E1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8B2EB-C48E-41C2-AAF8-337EB370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A8153-D964-44EE-81A6-EBB04372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6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6E63-921B-458E-9ACE-6B88FCB7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EA66-1673-4EB0-B286-706EFB6E7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BA791-2272-4187-B4C9-E122EC52E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4DABC-1A80-480F-8F90-2B007DEC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C0FC0-0673-4F0A-A720-6F8EA6A4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A90C6-935A-46A4-BDF6-8C5AB368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034D-5681-4D9F-B521-7D07773F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BEA2D-9E39-4FE5-9574-29331604C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92DBF-3BEB-489B-8B2A-D6D9896A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80076-5798-4F61-9222-5727DDC6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9020A-6927-4651-9C82-D3C59E37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4E988-BE10-4B38-B644-76645A3F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1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A40E6-7D81-4C00-A2EF-B63235DC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AB4E6-8267-4CC1-9F84-6044A725F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F335-3DF4-4CC0-85E7-66A0F83C2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DC9FE-72E6-403B-BAF5-B1F4CDD28DC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AED17-8EB3-4C4D-9629-4900318FE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97953-46E6-40EA-B265-FE2776636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D43E-4DB2-4EA8-B4AD-BBAC72A3A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7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cci.org/tratamiento-covid19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6778A4-2205-4A58-800F-7A82AF607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00" y="2299228"/>
            <a:ext cx="10083800" cy="2801937"/>
          </a:xfrm>
        </p:spPr>
        <p:txBody>
          <a:bodyPr>
            <a:normAutofit/>
          </a:bodyPr>
          <a:lstStyle/>
          <a:p>
            <a:r>
              <a:rPr lang="en-US" sz="1800" b="1" dirty="0"/>
              <a:t>Fernando Cabanillas, Jorge </a:t>
            </a:r>
            <a:r>
              <a:rPr lang="en-US" sz="1800" b="1" dirty="0" err="1"/>
              <a:t>Bertrán-Pasarell</a:t>
            </a:r>
            <a:r>
              <a:rPr lang="en-US" sz="1800" b="1" dirty="0"/>
              <a:t>, Ricardo Fernández, </a:t>
            </a:r>
          </a:p>
          <a:p>
            <a:r>
              <a:rPr lang="en-US" sz="1800" b="1" dirty="0"/>
              <a:t>Javier Morales, </a:t>
            </a:r>
            <a:r>
              <a:rPr lang="en-US" sz="1800" b="1" dirty="0" err="1"/>
              <a:t>Yaimara</a:t>
            </a:r>
            <a:r>
              <a:rPr lang="en-US" sz="1800" b="1" dirty="0"/>
              <a:t> Hernández-Silva et al</a:t>
            </a:r>
          </a:p>
          <a:p>
            <a:r>
              <a:rPr lang="en-US" sz="1800" b="1" dirty="0"/>
              <a:t>Funded by Puerto Rico Consortium for Clinical Investigation</a:t>
            </a:r>
          </a:p>
          <a:p>
            <a:r>
              <a:rPr lang="en-US" sz="1800" b="1" dirty="0"/>
              <a:t>Financial Disclosures- no relevant conflicts of interest</a:t>
            </a:r>
            <a:endParaRPr lang="LID4096" sz="18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9CC894-51D6-492F-B37A-0892DDEC0B09}"/>
              </a:ext>
            </a:extLst>
          </p:cNvPr>
          <p:cNvCxnSpPr>
            <a:cxnSpLocks/>
          </p:cNvCxnSpPr>
          <p:nvPr/>
        </p:nvCxnSpPr>
        <p:spPr>
          <a:xfrm>
            <a:off x="-73672" y="6214453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AAB96E-5BAC-49DA-874B-E3FAF2D0837A}"/>
              </a:ext>
            </a:extLst>
          </p:cNvPr>
          <p:cNvSpPr txBox="1"/>
          <p:nvPr/>
        </p:nvSpPr>
        <p:spPr>
          <a:xfrm>
            <a:off x="2070099" y="589192"/>
            <a:ext cx="828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/>
                </a:solidFill>
              </a:rPr>
              <a:t>Protocolo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Tratamiento</a:t>
            </a:r>
            <a:r>
              <a:rPr lang="en-US" sz="3200" b="1" dirty="0">
                <a:solidFill>
                  <a:schemeClr val="accent6"/>
                </a:solidFill>
              </a:rPr>
              <a:t> Covid-19 Auxilio Mutuo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C7AE9E-027B-465F-B535-590E9AFBFBA4}"/>
              </a:ext>
            </a:extLst>
          </p:cNvPr>
          <p:cNvSpPr txBox="1">
            <a:spLocks/>
          </p:cNvSpPr>
          <p:nvPr/>
        </p:nvSpPr>
        <p:spPr>
          <a:xfrm>
            <a:off x="229983" y="2840896"/>
            <a:ext cx="12192000" cy="1000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PREEMPTIVE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CYTOKINE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CRS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es-PR" sz="16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16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MARKERS</a:t>
            </a:r>
            <a:endParaRPr lang="en-US" sz="16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A8F756-7A41-44A4-9337-99C4B53A2819}"/>
              </a:ext>
            </a:extLst>
          </p:cNvPr>
          <p:cNvCxnSpPr>
            <a:cxnSpLocks/>
          </p:cNvCxnSpPr>
          <p:nvPr/>
        </p:nvCxnSpPr>
        <p:spPr>
          <a:xfrm>
            <a:off x="-73672" y="1872859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0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7E788-E964-45A3-A9A4-11E3D1DCB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710" y="1498680"/>
            <a:ext cx="11408855" cy="3757972"/>
          </a:xfrm>
        </p:spPr>
        <p:txBody>
          <a:bodyPr>
            <a:noAutofit/>
          </a:bodyPr>
          <a:lstStyle/>
          <a:p>
            <a:pPr marL="0" marR="27432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B2B2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baseline="-25000" dirty="0">
                <a:solidFill>
                  <a:srgbClr val="2B2B2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000" b="1" dirty="0">
                <a:solidFill>
                  <a:srgbClr val="2B2B2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 &lt;91%</a:t>
            </a: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 patient with life expectancy &lt;1 month</a:t>
            </a: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 patient who is oxygen dependent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 patient with long standing history of severe COPD</a:t>
            </a: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 patient who is chronically oxygen dependent because of previously existing lung disease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Anyone with severely uncontrolled diabetes despite adequate management.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Anyone with active serious bacterial infection such as septicemia or pneumonia.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Anyone receiving </a:t>
            </a: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Tocilizumab</a:t>
            </a: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(anti-IL-6 therapy) or plasma therapy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27432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Any patient already receiving steroids for another pre-existing illness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A2F36B-9847-4C11-81FA-2B83647C0FF4}"/>
              </a:ext>
            </a:extLst>
          </p:cNvPr>
          <p:cNvSpPr txBox="1">
            <a:spLocks/>
          </p:cNvSpPr>
          <p:nvPr/>
        </p:nvSpPr>
        <p:spPr>
          <a:xfrm>
            <a:off x="733384" y="395386"/>
            <a:ext cx="10382427" cy="1000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PREEMPTIVE APPROACH TO PREVENT CYTOKINE RELEASE SYNDROME (CRS) BASED ON BLOOD MARKERS</a:t>
            </a:r>
            <a:endParaRPr lang="es-PR" sz="2000" b="1" kern="0" spc="-75" dirty="0">
              <a:solidFill>
                <a:srgbClr val="002D6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EXCLUSION CRITERIA</a:t>
            </a: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AD8A5-2BAA-4C1D-ACAB-846EE7C7E987}"/>
              </a:ext>
            </a:extLst>
          </p:cNvPr>
          <p:cNvCxnSpPr>
            <a:cxnSpLocks/>
          </p:cNvCxnSpPr>
          <p:nvPr/>
        </p:nvCxnSpPr>
        <p:spPr>
          <a:xfrm>
            <a:off x="-73672" y="187213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4E1B9D-2B2E-4AF1-BA01-43030C9F1BC8}"/>
              </a:ext>
            </a:extLst>
          </p:cNvPr>
          <p:cNvCxnSpPr>
            <a:cxnSpLocks/>
          </p:cNvCxnSpPr>
          <p:nvPr/>
        </p:nvCxnSpPr>
        <p:spPr>
          <a:xfrm>
            <a:off x="-73672" y="6462613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2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6ED1A2-5CEA-4D54-B31C-0BC8594D49D1}"/>
              </a:ext>
            </a:extLst>
          </p:cNvPr>
          <p:cNvSpPr txBox="1">
            <a:spLocks/>
          </p:cNvSpPr>
          <p:nvPr/>
        </p:nvSpPr>
        <p:spPr>
          <a:xfrm>
            <a:off x="1271824" y="1079100"/>
            <a:ext cx="9193900" cy="339119"/>
          </a:xfrm>
          <a:prstGeom prst="rect">
            <a:avLst/>
          </a:prstGeom>
        </p:spPr>
        <p:txBody>
          <a:bodyPr vert="horz" lIns="18288" tIns="9144" rIns="18288" bIns="91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PREEMPTIVE APPROACH FOR CYTOKINE RELEASE SYNDROME (CRS) BASED ON BLOOD MARKERS</a:t>
            </a: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PREDETERMINED CRITERIA</a:t>
            </a: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E34293-F48C-465E-9904-5CD16E55CD31}"/>
              </a:ext>
            </a:extLst>
          </p:cNvPr>
          <p:cNvSpPr txBox="1">
            <a:spLocks/>
          </p:cNvSpPr>
          <p:nvPr/>
        </p:nvSpPr>
        <p:spPr>
          <a:xfrm>
            <a:off x="756603" y="653328"/>
            <a:ext cx="9709121" cy="11906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endParaRPr lang="en-US" sz="2000" b="1" dirty="0">
              <a:solidFill>
                <a:srgbClr val="2B2B2B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None/>
            </a:pPr>
            <a:endParaRPr lang="en-US" sz="2000" b="1" dirty="0">
              <a:solidFill>
                <a:srgbClr val="2B2B2B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91436" algn="l"/>
              </a:tabLst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Primary endpoint: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tabLst>
                <a:tab pos="91436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Rate of progression to hypoxemic respiratory failure, defined as O</a:t>
            </a:r>
            <a:r>
              <a:rPr lang="en-US" sz="1800" b="1" baseline="-25000" dirty="0">
                <a:solidFill>
                  <a:srgbClr val="00000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lang="en-US" sz="1800" b="1" dirty="0">
                <a:solidFill>
                  <a:srgbClr val="00000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saturation of &lt; 91% or p0</a:t>
            </a:r>
            <a:r>
              <a:rPr lang="en-US" sz="1800" b="1" baseline="-25000" dirty="0">
                <a:solidFill>
                  <a:srgbClr val="00000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2 </a:t>
            </a:r>
            <a:r>
              <a:rPr lang="en-US" sz="1800" b="1" dirty="0">
                <a:solidFill>
                  <a:srgbClr val="000000"/>
                </a:solidFill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&lt;60 on room air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91436" algn="l"/>
              </a:tabLst>
            </a:pPr>
            <a:r>
              <a:rPr lang="en-US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Secondary endpoints: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tabLst>
                <a:tab pos="91436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Improvement in serologic inflammatory markers following treatment </a:t>
            </a:r>
            <a:endParaRPr lang="en-US" sz="18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tabLst>
                <a:tab pos="91436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% survival at 28 days from registration</a:t>
            </a:r>
            <a:r>
              <a:rPr lang="en-US" sz="20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  <a:r>
              <a:rPr lang="en-US" sz="20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</a:rPr>
              <a:t>															</a:t>
            </a:r>
            <a:endParaRPr lang="en-US" sz="2000" b="1" dirty="0"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628584-6F79-404A-80E0-A1CFEE344824}"/>
              </a:ext>
            </a:extLst>
          </p:cNvPr>
          <p:cNvCxnSpPr>
            <a:cxnSpLocks/>
          </p:cNvCxnSpPr>
          <p:nvPr/>
        </p:nvCxnSpPr>
        <p:spPr>
          <a:xfrm>
            <a:off x="-73672" y="1911139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55C5F5-6148-42C4-BCD9-6D0D74DE6C4F}"/>
              </a:ext>
            </a:extLst>
          </p:cNvPr>
          <p:cNvCxnSpPr>
            <a:cxnSpLocks/>
          </p:cNvCxnSpPr>
          <p:nvPr/>
        </p:nvCxnSpPr>
        <p:spPr>
          <a:xfrm>
            <a:off x="-101119" y="600029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48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7D411-08AF-4D2D-A34B-BF0CD9DE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987753"/>
            <a:ext cx="11459633" cy="4351338"/>
          </a:xfrm>
        </p:spPr>
        <p:txBody>
          <a:bodyPr>
            <a:normAutofit fontScale="55000" lnSpcReduction="20000"/>
          </a:bodyPr>
          <a:lstStyle/>
          <a:p>
            <a:pPr marL="0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9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order to be treated with Methylprednisolone, </a:t>
            </a:r>
            <a:r>
              <a:rPr lang="en-US" sz="2900" b="1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patients had to meet </a:t>
            </a:r>
            <a:r>
              <a:rPr lang="en-US" sz="2900" b="1" u="sng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900" b="1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 of the following criteria</a:t>
            </a:r>
            <a:r>
              <a:rPr lang="en-US" sz="24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CRP &gt; 10 mg/dL (100 mg/L)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LDH above normal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Ferritin &gt; 500 ng/ml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D-dimer &gt; 1 mg/L </a:t>
            </a:r>
            <a:r>
              <a:rPr lang="es-PR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(1,000 </a:t>
            </a:r>
            <a:r>
              <a:rPr lang="es-PR" sz="2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PR" sz="2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g/ml) </a:t>
            </a:r>
            <a:endParaRPr lang="en-US" sz="2600" dirty="0">
              <a:solidFill>
                <a:srgbClr val="2B2B2B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IL-6 </a:t>
            </a:r>
            <a:r>
              <a:rPr lang="en-US" sz="2600" u="sng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10 pg/ml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Absolute lymphocyte count (</a:t>
            </a:r>
            <a:r>
              <a:rPr lang="en-US" sz="2600" dirty="0" err="1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ALC</a:t>
            </a: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&lt; 1,000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600" baseline="-250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2 </a:t>
            </a: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sat 91-94% </a:t>
            </a:r>
          </a:p>
          <a:p>
            <a:pPr marL="548636" lvl="2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26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CT chest with typical findings</a:t>
            </a:r>
          </a:p>
          <a:p>
            <a:pPr marL="91436" lvl="1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32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Those who met above criteria were given </a:t>
            </a:r>
            <a:r>
              <a:rPr lang="en-US" sz="3200" b="1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Methylprednisolone 80 mg daily x 5</a:t>
            </a:r>
            <a:r>
              <a:rPr lang="en-US" sz="32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starting </a:t>
            </a:r>
            <a:r>
              <a:rPr lang="en-US" sz="3200" b="1" u="sng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2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 days from 1</a:t>
            </a:r>
            <a:r>
              <a:rPr lang="en-US" sz="3200" b="1" baseline="30000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symptom</a:t>
            </a:r>
            <a:endParaRPr lang="en-US" sz="3000" dirty="0">
              <a:solidFill>
                <a:srgbClr val="2B2B2B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3200" b="1" dirty="0">
                <a:solidFill>
                  <a:srgbClr val="2B2B2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Patients who didn’t meet the above criteria were observed without treatment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</a:pPr>
            <a:r>
              <a:rPr lang="en-US" sz="3200" b="1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From 7/26/20 treatment was given in outpatient setting for those with O2 sat </a:t>
            </a:r>
            <a:r>
              <a:rPr lang="en-US" sz="3200" b="1" u="sng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200" b="1" dirty="0">
                <a:solidFill>
                  <a:srgbClr val="2B2B2B"/>
                </a:solidFill>
                <a:highlight>
                  <a:srgbClr val="FFFF00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C953D3-4FF7-4EE1-92CD-CD36E68E5C2A}"/>
              </a:ext>
            </a:extLst>
          </p:cNvPr>
          <p:cNvSpPr txBox="1">
            <a:spLocks/>
          </p:cNvSpPr>
          <p:nvPr/>
        </p:nvSpPr>
        <p:spPr>
          <a:xfrm>
            <a:off x="2535654" y="1302011"/>
            <a:ext cx="6456690" cy="309117"/>
          </a:xfrm>
          <a:prstGeom prst="rect">
            <a:avLst/>
          </a:prstGeom>
        </p:spPr>
        <p:txBody>
          <a:bodyPr vert="horz" lIns="18288" tIns="9144" rIns="18288" bIns="914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CRITERIA FOR INITIATION OF TREATMENT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B1C3B7-4FFA-4DDF-B543-BECAAE522DF7}"/>
              </a:ext>
            </a:extLst>
          </p:cNvPr>
          <p:cNvSpPr txBox="1">
            <a:spLocks/>
          </p:cNvSpPr>
          <p:nvPr/>
        </p:nvSpPr>
        <p:spPr>
          <a:xfrm>
            <a:off x="653716" y="482231"/>
            <a:ext cx="10331467" cy="3455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PREEMPTIVE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CYTOKINE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CRS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R" sz="2000" b="1" kern="0" spc="-75" dirty="0" err="1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MARKERS</a:t>
            </a:r>
            <a:endParaRPr lang="es-PR" sz="2000" b="1" kern="0" spc="-75" dirty="0">
              <a:solidFill>
                <a:srgbClr val="002D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F27A76-DE5A-4CF1-A5C9-0ACDE1611E03}"/>
              </a:ext>
            </a:extLst>
          </p:cNvPr>
          <p:cNvCxnSpPr>
            <a:cxnSpLocks/>
          </p:cNvCxnSpPr>
          <p:nvPr/>
        </p:nvCxnSpPr>
        <p:spPr>
          <a:xfrm>
            <a:off x="-73672" y="182087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012994-2D8A-40B1-8030-C8C7697E25EE}"/>
              </a:ext>
            </a:extLst>
          </p:cNvPr>
          <p:cNvCxnSpPr>
            <a:cxnSpLocks/>
          </p:cNvCxnSpPr>
          <p:nvPr/>
        </p:nvCxnSpPr>
        <p:spPr>
          <a:xfrm>
            <a:off x="-73672" y="6375768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16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D4BF3-D89C-4206-9184-840F19FC2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63" r="-2" b="13272"/>
          <a:stretch/>
        </p:blipFill>
        <p:spPr>
          <a:xfrm>
            <a:off x="1043271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E029CE-A8D2-4A9A-A6BC-937651E6F7CC}"/>
              </a:ext>
            </a:extLst>
          </p:cNvPr>
          <p:cNvSpPr txBox="1"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Steroid corticosteroids dose equivalence </a:t>
            </a:r>
            <a:endParaRPr lang="en-US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2011E90-3AC2-44B0-A1E9-AFE082315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894105"/>
              </p:ext>
            </p:extLst>
          </p:nvPr>
        </p:nvGraphicFramePr>
        <p:xfrm>
          <a:off x="2535765" y="2171700"/>
          <a:ext cx="699346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2">
                  <a:extLst>
                    <a:ext uri="{9D8B030D-6E8A-4147-A177-3AD203B41FA5}">
                      <a16:colId xmlns:a16="http://schemas.microsoft.com/office/drawing/2014/main" val="3564605998"/>
                    </a:ext>
                  </a:extLst>
                </a:gridCol>
                <a:gridCol w="2350320">
                  <a:extLst>
                    <a:ext uri="{9D8B030D-6E8A-4147-A177-3AD203B41FA5}">
                      <a16:colId xmlns:a16="http://schemas.microsoft.com/office/drawing/2014/main" val="2870033125"/>
                    </a:ext>
                  </a:extLst>
                </a:gridCol>
                <a:gridCol w="1747546">
                  <a:extLst>
                    <a:ext uri="{9D8B030D-6E8A-4147-A177-3AD203B41FA5}">
                      <a16:colId xmlns:a16="http://schemas.microsoft.com/office/drawing/2014/main" val="332933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Steroid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Equivalent Dose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Half life in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25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6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36-54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38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Methylprednisolone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32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highlight>
                            <a:srgbClr val="FFFF00"/>
                          </a:highlight>
                        </a:rPr>
                        <a:t>18-36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815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Triamcinolone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18-36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06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Prednisone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18-36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49434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EE58225-AC2A-4F48-8E37-E285420C0DDE}"/>
              </a:ext>
            </a:extLst>
          </p:cNvPr>
          <p:cNvSpPr txBox="1"/>
          <p:nvPr/>
        </p:nvSpPr>
        <p:spPr>
          <a:xfrm>
            <a:off x="2184399" y="894834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C</a:t>
            </a:r>
            <a:r>
              <a:rPr lang="en-US" sz="4000" b="1" dirty="0">
                <a:effectLst/>
              </a:rPr>
              <a:t>orticosteroids </a:t>
            </a:r>
            <a:r>
              <a:rPr lang="en-US" sz="4000" b="1" dirty="0"/>
              <a:t>D</a:t>
            </a:r>
            <a:r>
              <a:rPr lang="en-US" sz="4000" b="1" dirty="0">
                <a:effectLst/>
              </a:rPr>
              <a:t>ose </a:t>
            </a:r>
            <a:r>
              <a:rPr lang="en-US" sz="4000" b="1" dirty="0"/>
              <a:t>E</a:t>
            </a:r>
            <a:r>
              <a:rPr lang="en-US" sz="4000" b="1" dirty="0">
                <a:effectLst/>
              </a:rPr>
              <a:t>quivalence </a:t>
            </a:r>
            <a:endParaRPr lang="en-US" sz="40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95DD0-FA02-43DA-BB63-C17B4962E565}"/>
              </a:ext>
            </a:extLst>
          </p:cNvPr>
          <p:cNvCxnSpPr>
            <a:cxnSpLocks/>
          </p:cNvCxnSpPr>
          <p:nvPr/>
        </p:nvCxnSpPr>
        <p:spPr>
          <a:xfrm>
            <a:off x="-73672" y="1811951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55E674-C8AF-450A-962C-F10DC0EAAE80}"/>
              </a:ext>
            </a:extLst>
          </p:cNvPr>
          <p:cNvCxnSpPr>
            <a:cxnSpLocks/>
          </p:cNvCxnSpPr>
          <p:nvPr/>
        </p:nvCxnSpPr>
        <p:spPr>
          <a:xfrm>
            <a:off x="-73672" y="5920798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5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63C919-E51C-4446-8A1C-8B575D26F210}"/>
              </a:ext>
            </a:extLst>
          </p:cNvPr>
          <p:cNvSpPr txBox="1">
            <a:spLocks/>
          </p:cNvSpPr>
          <p:nvPr/>
        </p:nvSpPr>
        <p:spPr>
          <a:xfrm>
            <a:off x="838200" y="155770"/>
            <a:ext cx="10515600" cy="56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Diagram of Cases Entered</a:t>
            </a:r>
            <a:endParaRPr lang="LID4096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D8D297-ACDD-442B-84F5-C4213EA15543}"/>
              </a:ext>
            </a:extLst>
          </p:cNvPr>
          <p:cNvCxnSpPr>
            <a:cxnSpLocks/>
          </p:cNvCxnSpPr>
          <p:nvPr/>
        </p:nvCxnSpPr>
        <p:spPr>
          <a:xfrm>
            <a:off x="-73672" y="1129204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65624B-BDBB-4A3C-A5C1-4C263F6661B0}"/>
              </a:ext>
            </a:extLst>
          </p:cNvPr>
          <p:cNvCxnSpPr>
            <a:cxnSpLocks/>
          </p:cNvCxnSpPr>
          <p:nvPr/>
        </p:nvCxnSpPr>
        <p:spPr>
          <a:xfrm>
            <a:off x="-73672" y="652214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9021C79-5A8D-4A75-8ADC-B7FBDB79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19" y="1237417"/>
            <a:ext cx="9545444" cy="50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CFA60BE-4523-4DB4-818C-48AFC10B7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15" y="-53719"/>
            <a:ext cx="9633058" cy="69117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36FCF-AD30-4AE5-9AB9-49FD4A511393}"/>
              </a:ext>
            </a:extLst>
          </p:cNvPr>
          <p:cNvSpPr/>
          <p:nvPr/>
        </p:nvSpPr>
        <p:spPr>
          <a:xfrm>
            <a:off x="3941474" y="1595967"/>
            <a:ext cx="2552700" cy="4783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090DA9-A71B-4DF7-9876-997EB64E5B67}"/>
              </a:ext>
            </a:extLst>
          </p:cNvPr>
          <p:cNvSpPr/>
          <p:nvPr/>
        </p:nvSpPr>
        <p:spPr>
          <a:xfrm>
            <a:off x="1494608" y="3259665"/>
            <a:ext cx="9389533" cy="4643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200E-0E8B-458A-BD95-BD1785FB47B3}"/>
              </a:ext>
            </a:extLst>
          </p:cNvPr>
          <p:cNvSpPr txBox="1">
            <a:spLocks/>
          </p:cNvSpPr>
          <p:nvPr/>
        </p:nvSpPr>
        <p:spPr>
          <a:xfrm>
            <a:off x="105834" y="828868"/>
            <a:ext cx="10515600" cy="56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R" b="1">
                <a:latin typeface="Arial" panose="020B0604020202020204" pitchFamily="34" charset="0"/>
                <a:cs typeface="Arial" panose="020B0604020202020204" pitchFamily="34" charset="0"/>
              </a:rPr>
              <a:t>“CALL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PR" b="1">
                <a:latin typeface="Arial" panose="020B0604020202020204" pitchFamily="34" charset="0"/>
                <a:cs typeface="Arial" panose="020B0604020202020204" pitchFamily="34" charset="0"/>
              </a:rPr>
              <a:t> SCORE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EB7D3-5733-43F7-BA2E-9FD13F387BFD}"/>
              </a:ext>
            </a:extLst>
          </p:cNvPr>
          <p:cNvSpPr txBox="1">
            <a:spLocks/>
          </p:cNvSpPr>
          <p:nvPr/>
        </p:nvSpPr>
        <p:spPr>
          <a:xfrm>
            <a:off x="795867" y="2815078"/>
            <a:ext cx="10515600" cy="3471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Comorbidity present: 4 points</a:t>
            </a:r>
          </a:p>
          <a:p>
            <a:r>
              <a:rPr lang="en-US" sz="3600" b="1" dirty="0"/>
              <a:t>Age &gt;60: 3 points</a:t>
            </a:r>
          </a:p>
          <a:p>
            <a:r>
              <a:rPr lang="en-US" sz="3600" b="1" dirty="0"/>
              <a:t>Lymphocyte count </a:t>
            </a:r>
            <a:r>
              <a:rPr lang="en-US" sz="3600" b="1" u="sng" dirty="0"/>
              <a:t>&lt;</a:t>
            </a:r>
            <a:r>
              <a:rPr lang="en-US" sz="3600" b="1" dirty="0"/>
              <a:t>1,000: 3 points</a:t>
            </a:r>
          </a:p>
          <a:p>
            <a:r>
              <a:rPr lang="en-US" sz="3600" b="1" dirty="0"/>
              <a:t>LDH elevation: 2-3 points depending on how high </a:t>
            </a:r>
            <a:endParaRPr lang="LID4096" sz="36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02CCF6-D34E-4AF3-87FB-FFCE40775CC9}"/>
              </a:ext>
            </a:extLst>
          </p:cNvPr>
          <p:cNvCxnSpPr>
            <a:cxnSpLocks/>
          </p:cNvCxnSpPr>
          <p:nvPr/>
        </p:nvCxnSpPr>
        <p:spPr>
          <a:xfrm>
            <a:off x="-73672" y="222316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95CB68-0D89-4331-9F6E-952B64AA0DE3}"/>
              </a:ext>
            </a:extLst>
          </p:cNvPr>
          <p:cNvCxnSpPr>
            <a:cxnSpLocks/>
          </p:cNvCxnSpPr>
          <p:nvPr/>
        </p:nvCxnSpPr>
        <p:spPr>
          <a:xfrm>
            <a:off x="-73672" y="5651079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2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7F84-C5E2-49AF-A05D-7D2F64BA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0" y="657149"/>
            <a:ext cx="10868199" cy="60240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20DCDB-F01F-4E0C-B51C-ECF986F915A0}"/>
              </a:ext>
            </a:extLst>
          </p:cNvPr>
          <p:cNvSpPr txBox="1"/>
          <p:nvPr/>
        </p:nvSpPr>
        <p:spPr>
          <a:xfrm>
            <a:off x="4161262" y="133929"/>
            <a:ext cx="395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</a:t>
            </a:r>
            <a:r>
              <a:rPr lang="es-E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Score </a:t>
            </a:r>
            <a:r>
              <a:rPr lang="es-ES" sz="2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Nomogram</a:t>
            </a:r>
            <a:endParaRPr lang="es-ES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77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7E29EE-3A8A-4BFC-946F-BE7F1CAA2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2261"/>
              </p:ext>
            </p:extLst>
          </p:nvPr>
        </p:nvGraphicFramePr>
        <p:xfrm>
          <a:off x="2784553" y="345232"/>
          <a:ext cx="6311490" cy="6516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501">
                  <a:extLst>
                    <a:ext uri="{9D8B030D-6E8A-4147-A177-3AD203B41FA5}">
                      <a16:colId xmlns:a16="http://schemas.microsoft.com/office/drawing/2014/main" val="1985867845"/>
                    </a:ext>
                  </a:extLst>
                </a:gridCol>
                <a:gridCol w="1212000">
                  <a:extLst>
                    <a:ext uri="{9D8B030D-6E8A-4147-A177-3AD203B41FA5}">
                      <a16:colId xmlns:a16="http://schemas.microsoft.com/office/drawing/2014/main" val="2901452109"/>
                    </a:ext>
                  </a:extLst>
                </a:gridCol>
                <a:gridCol w="893081">
                  <a:extLst>
                    <a:ext uri="{9D8B030D-6E8A-4147-A177-3AD203B41FA5}">
                      <a16:colId xmlns:a16="http://schemas.microsoft.com/office/drawing/2014/main" val="2358922538"/>
                    </a:ext>
                  </a:extLst>
                </a:gridCol>
                <a:gridCol w="1060501">
                  <a:extLst>
                    <a:ext uri="{9D8B030D-6E8A-4147-A177-3AD203B41FA5}">
                      <a16:colId xmlns:a16="http://schemas.microsoft.com/office/drawing/2014/main" val="1563815089"/>
                    </a:ext>
                  </a:extLst>
                </a:gridCol>
                <a:gridCol w="700255">
                  <a:extLst>
                    <a:ext uri="{9D8B030D-6E8A-4147-A177-3AD203B41FA5}">
                      <a16:colId xmlns:a16="http://schemas.microsoft.com/office/drawing/2014/main" val="3879514971"/>
                    </a:ext>
                  </a:extLst>
                </a:gridCol>
                <a:gridCol w="779152">
                  <a:extLst>
                    <a:ext uri="{9D8B030D-6E8A-4147-A177-3AD203B41FA5}">
                      <a16:colId xmlns:a16="http://schemas.microsoft.com/office/drawing/2014/main" val="4100129745"/>
                    </a:ext>
                  </a:extLst>
                </a:gridCol>
              </a:tblGrid>
              <a:tr h="8133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Baseline Features</a:t>
                      </a:r>
                      <a:endParaRPr lang="LID4096" sz="18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 Treated </a:t>
                      </a:r>
                    </a:p>
                    <a:p>
                      <a:pPr algn="ctr"/>
                      <a:r>
                        <a:rPr lang="en-US" sz="1800" dirty="0"/>
                        <a:t>N=134</a:t>
                      </a:r>
                      <a:endParaRPr lang="LID4096" sz="18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92D050"/>
                          </a:solidFill>
                        </a:rPr>
                        <a:t>% Not Treated</a:t>
                      </a:r>
                      <a:endParaRPr lang="LID4096" sz="1800" dirty="0">
                        <a:solidFill>
                          <a:srgbClr val="92D050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Treated N=76</a:t>
                      </a:r>
                      <a:endParaRPr lang="LID4096" sz="18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4"/>
                          </a:solidFill>
                        </a:rPr>
                        <a:t>% Treated</a:t>
                      </a:r>
                      <a:endParaRPr lang="LID4096" sz="1800" dirty="0">
                        <a:solidFill>
                          <a:schemeClr val="accent4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 value</a:t>
                      </a:r>
                      <a:endParaRPr lang="LID4096" sz="1800" dirty="0"/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754819484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r>
                        <a:rPr lang="en-US" sz="1500"/>
                        <a:t>Gender</a:t>
                      </a:r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/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1386775009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/>
                        <a:t>Male</a:t>
                      </a:r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ns 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651640585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/>
                        <a:t>Female</a:t>
                      </a:r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984181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r>
                        <a:rPr lang="en-US" sz="1500"/>
                        <a:t>Median Age</a:t>
                      </a:r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.00001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1309982282"/>
                  </a:ext>
                </a:extLst>
              </a:tr>
              <a:tr h="459142">
                <a:tc>
                  <a:txBody>
                    <a:bodyPr/>
                    <a:lstStyle/>
                    <a:p>
                      <a:r>
                        <a:rPr lang="en-US" sz="1500" dirty="0"/>
                        <a:t>Managed as outpatients 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127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51/67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.00001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1044136386"/>
                  </a:ext>
                </a:extLst>
              </a:tr>
              <a:tr h="459142">
                <a:tc>
                  <a:txBody>
                    <a:bodyPr/>
                    <a:lstStyle/>
                    <a:p>
                      <a:r>
                        <a:rPr lang="en-US" sz="1500" b="1" dirty="0"/>
                        <a:t># Comorbidities  per patient</a:t>
                      </a:r>
                      <a:endParaRPr lang="LID4096" sz="1500" b="1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.00001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935256216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r>
                        <a:rPr lang="es-PR" sz="1500" dirty="0" err="1"/>
                        <a:t>CALL</a:t>
                      </a:r>
                      <a:r>
                        <a:rPr lang="es-PR" sz="1500" dirty="0"/>
                        <a:t> Score: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3908015863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/>
                        <a:t>4-6 (Class A)</a:t>
                      </a:r>
                      <a:endParaRPr lang="LID4096" sz="150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 rowSpan="3"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.00001</a:t>
                      </a: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1480454224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7-9 (Class B)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7304"/>
                  </a:ext>
                </a:extLst>
              </a:tr>
              <a:tr h="417518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chemeClr val="bg1"/>
                          </a:solidFill>
                        </a:rPr>
                        <a:t>10-13 (Class C)</a:t>
                      </a:r>
                      <a:endParaRPr lang="LID4096" sz="1500">
                        <a:solidFill>
                          <a:schemeClr val="bg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836139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Missing information</a:t>
                      </a:r>
                      <a:endParaRPr lang="LID4096" sz="1500" dirty="0">
                        <a:solidFill>
                          <a:schemeClr val="bg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3764872566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l"/>
                      <a:r>
                        <a:rPr lang="es-PR" sz="15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s-PR" sz="1500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s-PR" sz="15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</a:t>
                      </a:r>
                      <a:r>
                        <a:rPr lang="es-PR" sz="15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91-94%</a:t>
                      </a:r>
                      <a:endParaRPr lang="LID4096" sz="1500" dirty="0">
                        <a:solidFill>
                          <a:schemeClr val="bg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.00001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189978278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l"/>
                      <a:r>
                        <a:rPr lang="en-US" sz="1500" u="none" dirty="0"/>
                        <a:t>Symptoms</a:t>
                      </a:r>
                      <a:endParaRPr lang="LID4096" sz="1500" u="none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3315899630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Fever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.0001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329860204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Dyspnea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.004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2842971375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Myalgia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ns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3611228982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Diarrhea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ns</a:t>
                      </a: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3608918677"/>
                  </a:ext>
                </a:extLst>
              </a:tr>
              <a:tr h="287372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Anosmia</a:t>
                      </a:r>
                      <a:endParaRPr lang="LID4096" sz="1500" dirty="0"/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ns</a:t>
                      </a:r>
                      <a:endParaRPr lang="LID4096" sz="1500" dirty="0">
                        <a:solidFill>
                          <a:schemeClr val="tx1"/>
                        </a:solidFill>
                      </a:endParaRPr>
                    </a:p>
                  </a:txBody>
                  <a:tcPr marL="16865" marR="16865" marT="8432" marB="8432"/>
                </a:tc>
                <a:extLst>
                  <a:ext uri="{0D108BD9-81ED-4DB2-BD59-A6C34878D82A}">
                    <a16:rowId xmlns:a16="http://schemas.microsoft.com/office/drawing/2014/main" val="1473216560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D19E3-B337-401B-97FC-CD6F0AFF0BA6}"/>
              </a:ext>
            </a:extLst>
          </p:cNvPr>
          <p:cNvCxnSpPr>
            <a:cxnSpLocks/>
          </p:cNvCxnSpPr>
          <p:nvPr/>
        </p:nvCxnSpPr>
        <p:spPr>
          <a:xfrm flipV="1">
            <a:off x="4888033" y="7188323"/>
            <a:ext cx="2423817" cy="1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DA9E7FC-8485-479B-8995-BE80122EC9EE}"/>
              </a:ext>
            </a:extLst>
          </p:cNvPr>
          <p:cNvSpPr txBox="1"/>
          <p:nvPr/>
        </p:nvSpPr>
        <p:spPr>
          <a:xfrm>
            <a:off x="4643966" y="-110243"/>
            <a:ext cx="282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Demographics</a:t>
            </a:r>
            <a:endParaRPr lang="en-US" sz="2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23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A1431-D65B-48F9-9BD6-91503F8B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32" y="427060"/>
            <a:ext cx="3877056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 err="1"/>
              <a:t>Reconocimiento</a:t>
            </a:r>
            <a:r>
              <a:rPr lang="en-US" sz="3800" b="1" dirty="0"/>
              <a:t> especial a </a:t>
            </a:r>
            <a:r>
              <a:rPr lang="en-US" sz="3800" b="1" dirty="0" err="1"/>
              <a:t>nuestros</a:t>
            </a:r>
            <a:r>
              <a:rPr lang="en-US" sz="3800" b="1" dirty="0"/>
              <a:t> </a:t>
            </a:r>
            <a:r>
              <a:rPr lang="en-US" sz="3800" b="1" dirty="0" err="1"/>
              <a:t>patrocinadores</a:t>
            </a:r>
            <a:endParaRPr lang="en-US" sz="3800" b="1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497D5A0-88AD-4E22-9DB1-59CC8FB1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81" y="3553301"/>
            <a:ext cx="5702113" cy="2352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4F79C-4953-4930-B94F-45A03D502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14" y="593945"/>
            <a:ext cx="4739243" cy="28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512BA6-0ED5-4DCD-8D75-D2CA38C8E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63593"/>
              </p:ext>
            </p:extLst>
          </p:nvPr>
        </p:nvGraphicFramePr>
        <p:xfrm>
          <a:off x="22300" y="1193185"/>
          <a:ext cx="12141822" cy="4532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8294">
                  <a:extLst>
                    <a:ext uri="{9D8B030D-6E8A-4147-A177-3AD203B41FA5}">
                      <a16:colId xmlns:a16="http://schemas.microsoft.com/office/drawing/2014/main" val="3612718924"/>
                    </a:ext>
                  </a:extLst>
                </a:gridCol>
                <a:gridCol w="1467599">
                  <a:extLst>
                    <a:ext uri="{9D8B030D-6E8A-4147-A177-3AD203B41FA5}">
                      <a16:colId xmlns:a16="http://schemas.microsoft.com/office/drawing/2014/main" val="3419459776"/>
                    </a:ext>
                  </a:extLst>
                </a:gridCol>
                <a:gridCol w="812020">
                  <a:extLst>
                    <a:ext uri="{9D8B030D-6E8A-4147-A177-3AD203B41FA5}">
                      <a16:colId xmlns:a16="http://schemas.microsoft.com/office/drawing/2014/main" val="806443608"/>
                    </a:ext>
                  </a:extLst>
                </a:gridCol>
                <a:gridCol w="978397">
                  <a:extLst>
                    <a:ext uri="{9D8B030D-6E8A-4147-A177-3AD203B41FA5}">
                      <a16:colId xmlns:a16="http://schemas.microsoft.com/office/drawing/2014/main" val="2227440158"/>
                    </a:ext>
                  </a:extLst>
                </a:gridCol>
                <a:gridCol w="1222998">
                  <a:extLst>
                    <a:ext uri="{9D8B030D-6E8A-4147-A177-3AD203B41FA5}">
                      <a16:colId xmlns:a16="http://schemas.microsoft.com/office/drawing/2014/main" val="3484666326"/>
                    </a:ext>
                  </a:extLst>
                </a:gridCol>
                <a:gridCol w="856101">
                  <a:extLst>
                    <a:ext uri="{9D8B030D-6E8A-4147-A177-3AD203B41FA5}">
                      <a16:colId xmlns:a16="http://schemas.microsoft.com/office/drawing/2014/main" val="3892612461"/>
                    </a:ext>
                  </a:extLst>
                </a:gridCol>
                <a:gridCol w="978397">
                  <a:extLst>
                    <a:ext uri="{9D8B030D-6E8A-4147-A177-3AD203B41FA5}">
                      <a16:colId xmlns:a16="http://schemas.microsoft.com/office/drawing/2014/main" val="1181908514"/>
                    </a:ext>
                  </a:extLst>
                </a:gridCol>
                <a:gridCol w="1467599">
                  <a:extLst>
                    <a:ext uri="{9D8B030D-6E8A-4147-A177-3AD203B41FA5}">
                      <a16:colId xmlns:a16="http://schemas.microsoft.com/office/drawing/2014/main" val="123339209"/>
                    </a:ext>
                  </a:extLst>
                </a:gridCol>
                <a:gridCol w="812020">
                  <a:extLst>
                    <a:ext uri="{9D8B030D-6E8A-4147-A177-3AD203B41FA5}">
                      <a16:colId xmlns:a16="http://schemas.microsoft.com/office/drawing/2014/main" val="3154839718"/>
                    </a:ext>
                  </a:extLst>
                </a:gridCol>
                <a:gridCol w="978397">
                  <a:extLst>
                    <a:ext uri="{9D8B030D-6E8A-4147-A177-3AD203B41FA5}">
                      <a16:colId xmlns:a16="http://schemas.microsoft.com/office/drawing/2014/main" val="3694026315"/>
                    </a:ext>
                  </a:extLst>
                </a:gridCol>
              </a:tblGrid>
              <a:tr h="1625418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 err="1">
                          <a:effectLst/>
                        </a:rPr>
                        <a:t>Characteristic</a:t>
                      </a:r>
                      <a:endParaRPr lang="es-P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 err="1">
                          <a:effectLst/>
                        </a:rPr>
                        <a:t>All</a:t>
                      </a:r>
                      <a:r>
                        <a:rPr lang="es-PR" sz="2400" u="none" strike="noStrike" dirty="0">
                          <a:effectLst/>
                        </a:rPr>
                        <a:t> </a:t>
                      </a:r>
                      <a:r>
                        <a:rPr lang="es-PR" sz="2400" u="none" strike="noStrike" dirty="0" err="1">
                          <a:effectLst/>
                        </a:rPr>
                        <a:t>Patients</a:t>
                      </a:r>
                      <a:endParaRPr lang="es-PR" sz="24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>
                          <a:effectLst/>
                        </a:rPr>
                        <a:t>(210)</a:t>
                      </a:r>
                      <a:endParaRPr lang="es-P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>
                          <a:effectLst/>
                        </a:rPr>
                        <a:t>%</a:t>
                      </a:r>
                      <a:endParaRPr lang="es-P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>
                          <a:effectLst/>
                        </a:rPr>
                        <a:t>P value</a:t>
                      </a:r>
                      <a:endParaRPr lang="es-P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 err="1">
                          <a:effectLst/>
                        </a:rPr>
                        <a:t>Treated</a:t>
                      </a:r>
                      <a:r>
                        <a:rPr lang="es-PR" sz="2400" u="none" strike="noStrike" dirty="0">
                          <a:effectLst/>
                        </a:rPr>
                        <a:t> </a:t>
                      </a:r>
                      <a:r>
                        <a:rPr lang="es-PR" sz="2400" u="none" strike="noStrike" dirty="0" err="1">
                          <a:effectLst/>
                        </a:rPr>
                        <a:t>Patients</a:t>
                      </a:r>
                      <a:endParaRPr lang="es-PR" sz="24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>
                          <a:effectLst/>
                        </a:rPr>
                        <a:t>(76)</a:t>
                      </a:r>
                      <a:endParaRPr lang="es-P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>
                          <a:effectLst/>
                        </a:rPr>
                        <a:t>%</a:t>
                      </a:r>
                      <a:endParaRPr lang="es-P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>
                          <a:effectLst/>
                        </a:rPr>
                        <a:t>P value</a:t>
                      </a:r>
                      <a:endParaRPr lang="es-P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 err="1">
                          <a:effectLst/>
                        </a:rPr>
                        <a:t>Untreated</a:t>
                      </a:r>
                      <a:r>
                        <a:rPr lang="es-PR" sz="2400" u="none" strike="noStrike" dirty="0">
                          <a:effectLst/>
                        </a:rPr>
                        <a:t> </a:t>
                      </a:r>
                      <a:r>
                        <a:rPr lang="es-PR" sz="2400" u="none" strike="noStrike" dirty="0" err="1">
                          <a:effectLst/>
                        </a:rPr>
                        <a:t>Patients</a:t>
                      </a:r>
                      <a:endParaRPr lang="es-PR" sz="24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>
                          <a:effectLst/>
                        </a:rPr>
                        <a:t>(134)</a:t>
                      </a:r>
                      <a:endParaRPr lang="es-P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>
                          <a:effectLst/>
                        </a:rPr>
                        <a:t>%</a:t>
                      </a:r>
                      <a:endParaRPr lang="es-P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400" u="none" strike="noStrike" dirty="0">
                          <a:effectLst/>
                        </a:rPr>
                        <a:t>P </a:t>
                      </a:r>
                      <a:r>
                        <a:rPr lang="es-PR" sz="2400" u="none" strike="noStrike" dirty="0" err="1">
                          <a:effectLst/>
                        </a:rPr>
                        <a:t>value</a:t>
                      </a:r>
                      <a:endParaRPr lang="es-P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extLst>
                  <a:ext uri="{0D108BD9-81ED-4DB2-BD59-A6C34878D82A}">
                    <a16:rowId xmlns:a16="http://schemas.microsoft.com/office/drawing/2014/main" val="1645141009"/>
                  </a:ext>
                </a:extLst>
              </a:tr>
              <a:tr h="158978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u="none" strike="noStrike" dirty="0">
                          <a:effectLst/>
                        </a:rPr>
                        <a:t>Expected Cases of Respiratory Failure per “CALL Score” nomogram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44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21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row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.0001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28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38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row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.0001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13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>
                          <a:effectLst/>
                        </a:rPr>
                        <a:t>10</a:t>
                      </a:r>
                      <a:endParaRPr lang="es-PR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rowSpan="2"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.0001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extLst>
                  <a:ext uri="{0D108BD9-81ED-4DB2-BD59-A6C34878D82A}">
                    <a16:rowId xmlns:a16="http://schemas.microsoft.com/office/drawing/2014/main" val="3390809157"/>
                  </a:ext>
                </a:extLst>
              </a:tr>
              <a:tr h="1317761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u="none" strike="noStrike" dirty="0">
                          <a:effectLst/>
                        </a:rPr>
                        <a:t>Observed Cases with Respiratory Failure</a:t>
                      </a:r>
                      <a:endParaRPr lang="en-US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2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3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2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2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2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3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2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4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PR" sz="2200" u="none" strike="noStrike" dirty="0">
                        <a:effectLst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0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200" u="none" strike="noStrike" dirty="0">
                          <a:effectLst/>
                        </a:rPr>
                        <a:t> </a:t>
                      </a:r>
                      <a:endParaRPr lang="es-PR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324" marR="55324" marT="341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67833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47F3886-CF48-43C6-911B-16CB8BBA68DD}"/>
              </a:ext>
            </a:extLst>
          </p:cNvPr>
          <p:cNvSpPr txBox="1"/>
          <p:nvPr/>
        </p:nvSpPr>
        <p:spPr>
          <a:xfrm>
            <a:off x="1998133" y="204791"/>
            <a:ext cx="8301567" cy="802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150"/>
              </a:spcAft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Management of Covid-19 Using a Risk Based Approach… </a:t>
            </a:r>
          </a:p>
          <a:p>
            <a:pPr algn="ctr">
              <a:spcBef>
                <a:spcPts val="300"/>
              </a:spcBef>
              <a:spcAft>
                <a:spcPts val="150"/>
              </a:spcAft>
            </a:pPr>
            <a:r>
              <a:rPr lang="en-US" sz="2400" b="1" dirty="0">
                <a:solidFill>
                  <a:srgbClr val="2B2B2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12705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F4642A3-AAD7-495C-9212-01E03DE71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05926"/>
              </p:ext>
            </p:extLst>
          </p:nvPr>
        </p:nvGraphicFramePr>
        <p:xfrm>
          <a:off x="1066078" y="226023"/>
          <a:ext cx="9968344" cy="640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F6032AC-5D01-41A1-85DE-F6D3EF6E6863}"/>
              </a:ext>
            </a:extLst>
          </p:cNvPr>
          <p:cNvSpPr txBox="1"/>
          <p:nvPr/>
        </p:nvSpPr>
        <p:spPr>
          <a:xfrm>
            <a:off x="8573969" y="2303737"/>
            <a:ext cx="173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Ventilator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C3F53-76EF-434C-8B77-B1D168D0A847}"/>
              </a:ext>
            </a:extLst>
          </p:cNvPr>
          <p:cNvSpPr txBox="1"/>
          <p:nvPr/>
        </p:nvSpPr>
        <p:spPr>
          <a:xfrm>
            <a:off x="8575827" y="4491268"/>
            <a:ext cx="173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</a:t>
            </a:r>
            <a:r>
              <a:rPr lang="en-US" sz="1400" b="1" dirty="0"/>
              <a:t>Additional Steroids</a:t>
            </a:r>
            <a:endParaRPr lang="en-US" sz="1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83D70-BDA9-4CEF-8C38-DBB515EB69BD}"/>
              </a:ext>
            </a:extLst>
          </p:cNvPr>
          <p:cNvSpPr txBox="1"/>
          <p:nvPr/>
        </p:nvSpPr>
        <p:spPr>
          <a:xfrm>
            <a:off x="8531221" y="3799880"/>
            <a:ext cx="173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Required BIPAP for Respiratory Failure</a:t>
            </a:r>
            <a:endParaRPr lang="en-US" sz="1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EC019-6F7D-42EA-BC69-D4DE250F64B7}"/>
              </a:ext>
            </a:extLst>
          </p:cNvPr>
          <p:cNvSpPr txBox="1"/>
          <p:nvPr/>
        </p:nvSpPr>
        <p:spPr>
          <a:xfrm>
            <a:off x="8630040" y="5588097"/>
            <a:ext cx="208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Did well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86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823740-5BD0-4925-B4FF-E63D53A6C01D}"/>
              </a:ext>
            </a:extLst>
          </p:cNvPr>
          <p:cNvGraphicFramePr>
            <a:graphicFrameLocks/>
          </p:cNvGraphicFramePr>
          <p:nvPr/>
        </p:nvGraphicFramePr>
        <p:xfrm>
          <a:off x="540835" y="0"/>
          <a:ext cx="11039706" cy="794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895958-D1BB-41A4-907C-FBAAC6271BB5}"/>
              </a:ext>
            </a:extLst>
          </p:cNvPr>
          <p:cNvSpPr txBox="1"/>
          <p:nvPr/>
        </p:nvSpPr>
        <p:spPr>
          <a:xfrm>
            <a:off x="9601764" y="256800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Ventilator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88B46-5E48-4C3E-89E3-DDF12271547A}"/>
              </a:ext>
            </a:extLst>
          </p:cNvPr>
          <p:cNvSpPr txBox="1"/>
          <p:nvPr/>
        </p:nvSpPr>
        <p:spPr>
          <a:xfrm>
            <a:off x="9608934" y="3218708"/>
            <a:ext cx="220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Additional Steroids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F039F-C90B-427E-A6EA-D3E6E903F358}"/>
              </a:ext>
            </a:extLst>
          </p:cNvPr>
          <p:cNvSpPr txBox="1"/>
          <p:nvPr/>
        </p:nvSpPr>
        <p:spPr>
          <a:xfrm>
            <a:off x="9528070" y="2963259"/>
            <a:ext cx="220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Did well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FECDC-C94A-498B-8A15-A37065DD438C}"/>
              </a:ext>
            </a:extLst>
          </p:cNvPr>
          <p:cNvSpPr txBox="1"/>
          <p:nvPr/>
        </p:nvSpPr>
        <p:spPr>
          <a:xfrm>
            <a:off x="9904604" y="3818994"/>
            <a:ext cx="220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Did well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E7AB0F-131D-4A75-AFA7-4E5C0C409A10}"/>
              </a:ext>
            </a:extLst>
          </p:cNvPr>
          <p:cNvCxnSpPr/>
          <p:nvPr/>
        </p:nvCxnSpPr>
        <p:spPr>
          <a:xfrm flipH="1">
            <a:off x="9133837" y="2801316"/>
            <a:ext cx="462156" cy="2810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620645-7472-47A3-85B4-F948FAFA8AED}"/>
              </a:ext>
            </a:extLst>
          </p:cNvPr>
          <p:cNvCxnSpPr/>
          <p:nvPr/>
        </p:nvCxnSpPr>
        <p:spPr>
          <a:xfrm flipH="1">
            <a:off x="9108299" y="3150794"/>
            <a:ext cx="462157" cy="2809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4520DF-4834-4040-A0CB-55E3FC1CBE89}"/>
              </a:ext>
            </a:extLst>
          </p:cNvPr>
          <p:cNvCxnSpPr/>
          <p:nvPr/>
        </p:nvCxnSpPr>
        <p:spPr>
          <a:xfrm flipH="1">
            <a:off x="9200258" y="3361339"/>
            <a:ext cx="462250" cy="2810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026DFC-A2D3-4E3C-A2F1-9FBF212253DF}"/>
              </a:ext>
            </a:extLst>
          </p:cNvPr>
          <p:cNvCxnSpPr/>
          <p:nvPr/>
        </p:nvCxnSpPr>
        <p:spPr>
          <a:xfrm flipH="1">
            <a:off x="9189106" y="3669697"/>
            <a:ext cx="462250" cy="2810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505F36-AA6E-4F00-945C-0E32477ADA44}"/>
              </a:ext>
            </a:extLst>
          </p:cNvPr>
          <p:cNvCxnSpPr>
            <a:cxnSpLocks/>
          </p:cNvCxnSpPr>
          <p:nvPr/>
        </p:nvCxnSpPr>
        <p:spPr>
          <a:xfrm flipH="1">
            <a:off x="9241143" y="3969536"/>
            <a:ext cx="728047" cy="817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6A09E9-982E-49A8-B5AD-697FFF0B60DD}"/>
              </a:ext>
            </a:extLst>
          </p:cNvPr>
          <p:cNvSpPr txBox="1"/>
          <p:nvPr/>
        </p:nvSpPr>
        <p:spPr>
          <a:xfrm>
            <a:off x="9581309" y="342385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Required BIPAP for Respiratory Failure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7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DA79CC2-539A-4218-B7B1-94499A05FC44}"/>
              </a:ext>
            </a:extLst>
          </p:cNvPr>
          <p:cNvGraphicFramePr>
            <a:graphicFrameLocks/>
          </p:cNvGraphicFramePr>
          <p:nvPr/>
        </p:nvGraphicFramePr>
        <p:xfrm>
          <a:off x="1753021" y="85883"/>
          <a:ext cx="8830780" cy="6845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B76BD7-CD01-46E7-84D9-891E82CE2CE4}"/>
              </a:ext>
            </a:extLst>
          </p:cNvPr>
          <p:cNvSpPr txBox="1"/>
          <p:nvPr/>
        </p:nvSpPr>
        <p:spPr>
          <a:xfrm>
            <a:off x="3214296" y="6529086"/>
            <a:ext cx="6095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ALC</a:t>
            </a:r>
            <a:r>
              <a:rPr lang="en-US" sz="1800" b="1" dirty="0"/>
              <a:t> at Baseline</a:t>
            </a:r>
            <a:r>
              <a:rPr lang="en-US" sz="1800" b="1" baseline="0" dirty="0"/>
              <a:t> </a:t>
            </a:r>
            <a:r>
              <a:rPr lang="en-US" b="1" dirty="0"/>
              <a:t>versus </a:t>
            </a:r>
            <a:r>
              <a:rPr lang="en-US" sz="1800" b="1" baseline="0" dirty="0"/>
              <a:t>Day </a:t>
            </a:r>
            <a:r>
              <a:rPr lang="en-US" sz="1800" baseline="0" dirty="0"/>
              <a:t>7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EEC04-E689-4B4D-8797-B7164F8AB077}"/>
              </a:ext>
            </a:extLst>
          </p:cNvPr>
          <p:cNvSpPr txBox="1"/>
          <p:nvPr/>
        </p:nvSpPr>
        <p:spPr>
          <a:xfrm>
            <a:off x="8405002" y="553841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>
                <a:latin typeface="+mn-lt"/>
                <a:ea typeface="+mn-ea"/>
                <a:cs typeface="+mn-cs"/>
              </a:rPr>
              <a:t>Required Ventilator</a:t>
            </a:r>
            <a:endParaRPr lang="en-US" sz="1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E1538-89D1-4B41-ABB7-FC929197AE6C}"/>
              </a:ext>
            </a:extLst>
          </p:cNvPr>
          <p:cNvSpPr txBox="1"/>
          <p:nvPr/>
        </p:nvSpPr>
        <p:spPr>
          <a:xfrm>
            <a:off x="8546457" y="5785957"/>
            <a:ext cx="2931530" cy="53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>
                <a:latin typeface="+mn-lt"/>
                <a:ea typeface="+mn-ea"/>
                <a:cs typeface="+mn-cs"/>
              </a:rPr>
              <a:t>Required </a:t>
            </a:r>
            <a:r>
              <a:rPr lang="en-US" sz="1400" dirty="0"/>
              <a:t>Additional Steroids/Tocilizumab </a:t>
            </a:r>
            <a:endParaRPr lang="en-US" sz="1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906E3-8BEA-4948-9C17-7663D5BD3AF2}"/>
              </a:ext>
            </a:extLst>
          </p:cNvPr>
          <p:cNvSpPr txBox="1"/>
          <p:nvPr/>
        </p:nvSpPr>
        <p:spPr>
          <a:xfrm>
            <a:off x="8517672" y="5029509"/>
            <a:ext cx="220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Did well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B3BBA-ADE0-4060-B20E-108B028F4363}"/>
              </a:ext>
            </a:extLst>
          </p:cNvPr>
          <p:cNvSpPr txBox="1"/>
          <p:nvPr/>
        </p:nvSpPr>
        <p:spPr>
          <a:xfrm>
            <a:off x="8473044" y="4813113"/>
            <a:ext cx="2202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Did well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71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BB22-4C4D-4A33-8B24-BDB9E875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27" y="582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PR" sz="3600" b="1" dirty="0"/>
              <a:t>Sinopsis del Manejo de Pacientes Recién </a:t>
            </a:r>
            <a:br>
              <a:rPr lang="es-PR" sz="3600" b="1" dirty="0"/>
            </a:br>
            <a:r>
              <a:rPr lang="es-PR" sz="3600" b="1" dirty="0"/>
              <a:t>Diagnosticados con Covid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5802A-D49E-4931-8A76-6E362ECA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900" y="1220944"/>
            <a:ext cx="6212199" cy="558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2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FC11B-2B66-4B26-BC9F-95915396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8" y="777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Conclusions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B160E-DB8D-4CE6-8D17-7CD91CD57502}"/>
              </a:ext>
            </a:extLst>
          </p:cNvPr>
          <p:cNvSpPr txBox="1"/>
          <p:nvPr/>
        </p:nvSpPr>
        <p:spPr>
          <a:xfrm>
            <a:off x="469425" y="1545088"/>
            <a:ext cx="1025399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1-Out of 210 pts entered, our approach was able to precisely pick 134 cases (64%) who could be safely monitored without treatment, thus avoiding potentially expensive or toxic therapies. </a:t>
            </a:r>
          </a:p>
          <a:p>
            <a:endParaRPr lang="en-US" sz="2400" b="1" dirty="0"/>
          </a:p>
          <a:p>
            <a:r>
              <a:rPr lang="en-US" sz="2400" b="1" dirty="0"/>
              <a:t>2-Our results support the hypothesis that preemptive treatment with MPS, a potent and inexpensive anti-inflammatory, avoids high risk pts from progressing to Cytokine Storm (p=.0001). </a:t>
            </a:r>
          </a:p>
          <a:p>
            <a:endParaRPr lang="en-US" sz="2400" b="1" dirty="0"/>
          </a:p>
          <a:p>
            <a:r>
              <a:rPr lang="en-US" sz="2400" b="1" dirty="0"/>
              <a:t>3-Improvement in CRP and Absolute Lymphocyte Count by day 7 correlated well with clinical outcome. </a:t>
            </a:r>
          </a:p>
          <a:p>
            <a:endParaRPr lang="en-US" sz="2400" b="1" dirty="0"/>
          </a:p>
          <a:p>
            <a:r>
              <a:rPr lang="en-US" sz="2400" b="1" dirty="0"/>
              <a:t>4- A drop in inflammatory markers by day 7 with concurrent increase in Absolute Lymphocyte Count suggests a quick response to MPS.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100C4B-DD9F-4BD2-BEAD-2A592C488433}"/>
              </a:ext>
            </a:extLst>
          </p:cNvPr>
          <p:cNvCxnSpPr>
            <a:cxnSpLocks/>
          </p:cNvCxnSpPr>
          <p:nvPr/>
        </p:nvCxnSpPr>
        <p:spPr>
          <a:xfrm>
            <a:off x="-73672" y="126109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CD951-E7B4-4ED1-8244-EC9FF5B894A5}"/>
              </a:ext>
            </a:extLst>
          </p:cNvPr>
          <p:cNvCxnSpPr>
            <a:cxnSpLocks/>
          </p:cNvCxnSpPr>
          <p:nvPr/>
        </p:nvCxnSpPr>
        <p:spPr>
          <a:xfrm>
            <a:off x="-73672" y="6604482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14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32F48-F583-44B6-B577-44A5948BA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978" y="-58189"/>
            <a:ext cx="12917740" cy="70136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C966D-5221-4EAF-9240-DE65E4FE2D75}"/>
              </a:ext>
            </a:extLst>
          </p:cNvPr>
          <p:cNvSpPr txBox="1">
            <a:spLocks/>
          </p:cNvSpPr>
          <p:nvPr/>
        </p:nvSpPr>
        <p:spPr>
          <a:xfrm>
            <a:off x="728488" y="-1745056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>
                <a:solidFill>
                  <a:srgbClr val="FFFFFF"/>
                </a:solidFill>
              </a:rPr>
              <a:t>¿Qué hacer si el paciente presenta 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en plena tormenta de citoquinas?</a:t>
            </a: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37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2CD89-2563-4FBF-982A-ED704B8E2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31" y="0"/>
            <a:ext cx="686219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43F7D-4874-4E04-A01E-4611A8CB9B94}"/>
              </a:ext>
            </a:extLst>
          </p:cNvPr>
          <p:cNvSpPr/>
          <p:nvPr/>
        </p:nvSpPr>
        <p:spPr>
          <a:xfrm>
            <a:off x="4316702" y="3872676"/>
            <a:ext cx="2599355" cy="157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5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5CD80-919D-46D1-80BD-F6AB91FB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76" y="492449"/>
            <a:ext cx="4069537" cy="58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1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C82A-B389-4F8A-94BA-16557D28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2335057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¿</a:t>
            </a:r>
            <a:r>
              <a:rPr lang="en-US" sz="2800" b="1" dirty="0" err="1"/>
              <a:t>Prefieres</a:t>
            </a:r>
            <a:r>
              <a:rPr lang="en-US" sz="2800" b="1" dirty="0"/>
              <a:t> que el </a:t>
            </a:r>
            <a:r>
              <a:rPr lang="en-US" sz="2800" b="1" dirty="0" err="1"/>
              <a:t>tratamiento</a:t>
            </a:r>
            <a:r>
              <a:rPr lang="en-US" sz="2800" b="1" dirty="0"/>
              <a:t> de Covid-19 sea un </a:t>
            </a:r>
            <a:r>
              <a:rPr lang="en-US" sz="2800" b="1" dirty="0" err="1"/>
              <a:t>maratón</a:t>
            </a:r>
            <a:r>
              <a:rPr lang="en-US" sz="2800" b="1" dirty="0"/>
              <a:t> o una </a:t>
            </a:r>
            <a:r>
              <a:rPr lang="en-US" sz="2800" b="1" dirty="0" err="1"/>
              <a:t>carrera</a:t>
            </a:r>
            <a:r>
              <a:rPr lang="en-US" sz="2800" b="1" dirty="0"/>
              <a:t> de 800 metros?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12509-08D7-4124-B755-5958E3236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" r="-2" b="-2"/>
          <a:stretch/>
        </p:blipFill>
        <p:spPr>
          <a:xfrm>
            <a:off x="137519" y="-726511"/>
            <a:ext cx="8553392" cy="5887887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09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2F30-147E-4149-8D44-44E6ECDC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03"/>
            <a:ext cx="10515600" cy="1325563"/>
          </a:xfrm>
        </p:spPr>
        <p:txBody>
          <a:bodyPr/>
          <a:lstStyle/>
          <a:p>
            <a:pPr algn="ctr"/>
            <a:r>
              <a:rPr lang="es-PR" b="1" dirty="0"/>
              <a:t>C</a:t>
            </a:r>
            <a:r>
              <a:rPr lang="en-US" b="1" dirty="0" err="1"/>
              <a:t>aso</a:t>
            </a:r>
            <a:r>
              <a:rPr lang="en-US" b="1" dirty="0"/>
              <a:t> </a:t>
            </a:r>
            <a:r>
              <a:rPr lang="es-PR" b="1" dirty="0"/>
              <a:t>clínico</a:t>
            </a:r>
            <a:r>
              <a:rPr lang="en-US" b="1" dirty="0"/>
              <a:t> ilustrativo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570AC5-2711-48C7-8FFF-931A22F94DB7}"/>
              </a:ext>
            </a:extLst>
          </p:cNvPr>
          <p:cNvCxnSpPr>
            <a:cxnSpLocks/>
          </p:cNvCxnSpPr>
          <p:nvPr/>
        </p:nvCxnSpPr>
        <p:spPr>
          <a:xfrm>
            <a:off x="-73672" y="132609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4F727-D7EB-4E73-9BA1-C0226988691C}"/>
              </a:ext>
            </a:extLst>
          </p:cNvPr>
          <p:cNvCxnSpPr>
            <a:cxnSpLocks/>
          </p:cNvCxnSpPr>
          <p:nvPr/>
        </p:nvCxnSpPr>
        <p:spPr>
          <a:xfrm>
            <a:off x="-73672" y="6509141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AFF90B-3A76-450E-8D6C-6699C831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243" y="1598139"/>
            <a:ext cx="11445984" cy="5039067"/>
          </a:xfrm>
        </p:spPr>
        <p:txBody>
          <a:bodyPr>
            <a:normAutofit fontScale="92500" lnSpcReduction="20000"/>
          </a:bodyPr>
          <a:lstStyle/>
          <a:p>
            <a:r>
              <a:rPr lang="es-PR" sz="2200" dirty="0"/>
              <a:t>Paciente 58 años presenta el 13 octubre,2020 con mialgias moderadas después de haber regresado de un viaje a EEUU.  </a:t>
            </a:r>
          </a:p>
          <a:p>
            <a:r>
              <a:rPr lang="es-PR" sz="2200" dirty="0"/>
              <a:t>Prueba molecular Covid positiva.</a:t>
            </a:r>
          </a:p>
          <a:p>
            <a:r>
              <a:rPr lang="es-PR" sz="2200" dirty="0"/>
              <a:t>Paciente nos llama y lo registramos en el protocolo Covid del Auxilio Mutuo.</a:t>
            </a:r>
          </a:p>
          <a:p>
            <a:r>
              <a:rPr lang="es-PR" sz="2200" dirty="0"/>
              <a:t>No presentaba tos, disnea, diarrea, ni anosmia. </a:t>
            </a:r>
          </a:p>
          <a:p>
            <a:r>
              <a:rPr lang="es-PR" sz="2200" dirty="0"/>
              <a:t>O2 sat= entre 96% a 97% por oximetría. </a:t>
            </a:r>
          </a:p>
          <a:p>
            <a:r>
              <a:rPr lang="es-PR" sz="2200" dirty="0"/>
              <a:t>7 días después de presentar el primer síntoma, le ordenamos marcadores de inflamación en sangre: (CRP, LDH, ferritina, D-Dimers, Interleukin-6) </a:t>
            </a:r>
          </a:p>
          <a:p>
            <a:r>
              <a:rPr lang="es-PR" sz="2200" dirty="0"/>
              <a:t>Solamente la LDH estaba elevada significativamente </a:t>
            </a:r>
          </a:p>
          <a:p>
            <a:r>
              <a:rPr lang="es-PR" sz="2200" dirty="0"/>
              <a:t>Se le ordena un CT tórax </a:t>
            </a:r>
          </a:p>
          <a:p>
            <a:r>
              <a:rPr lang="es-PR" sz="2200" dirty="0"/>
              <a:t>Ese mismo día empieza a desaturar gradualmente y la O</a:t>
            </a:r>
            <a:r>
              <a:rPr lang="es-PR" sz="2200" baseline="-25000" dirty="0"/>
              <a:t>2</a:t>
            </a:r>
            <a:r>
              <a:rPr lang="es-PR" sz="2200" dirty="0"/>
              <a:t> sat llega a 94% por oximetría </a:t>
            </a:r>
          </a:p>
          <a:p>
            <a:pPr lvl="1"/>
            <a:r>
              <a:rPr lang="es-PR" sz="1400" dirty="0"/>
              <a:t> </a:t>
            </a:r>
            <a:r>
              <a:rPr lang="es-PR" sz="1600" dirty="0"/>
              <a:t>desarrolla dolor en base izquierda del pulmón. </a:t>
            </a:r>
          </a:p>
          <a:p>
            <a:r>
              <a:rPr lang="es-PR" sz="2200" dirty="0"/>
              <a:t>Estaba entrando en la fase inflamatoria 2-b y para evitar la tormenta de citoquinas lo comenzamos en tratamiento en nuestro protocolo para Covid-19 </a:t>
            </a:r>
          </a:p>
          <a:p>
            <a:r>
              <a:rPr lang="es-PR" sz="2200" dirty="0"/>
              <a:t>A las 24 horas la O</a:t>
            </a:r>
            <a:r>
              <a:rPr lang="es-PR" sz="2200" baseline="-25000" dirty="0"/>
              <a:t>2</a:t>
            </a:r>
            <a:r>
              <a:rPr lang="es-PR" sz="2200" dirty="0"/>
              <a:t> sat ya había subido a 97% y a las 72 horas el paciente pudo correr 1.7 millas en la playa usando una mascarilla</a:t>
            </a:r>
          </a:p>
          <a:p>
            <a:endParaRPr lang="es-PR" sz="1800" dirty="0"/>
          </a:p>
          <a:p>
            <a:pPr lvl="1"/>
            <a:endParaRPr lang="es-PR" sz="1400" dirty="0"/>
          </a:p>
        </p:txBody>
      </p:sp>
    </p:spTree>
    <p:extLst>
      <p:ext uri="{BB962C8B-B14F-4D97-AF65-F5344CB8AC3E}">
        <p14:creationId xmlns:p14="http://schemas.microsoft.com/office/powerpoint/2010/main" val="1120974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BAC3-A287-4ECB-B48F-D55CBAD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Reinfections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692DB-C513-4439-8988-BFB8216E3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Supposed to occur rarely</a:t>
            </a:r>
          </a:p>
          <a:p>
            <a:r>
              <a:rPr lang="en-US" dirty="0"/>
              <a:t>Of our 127 cases not treated, 3 (2%)were reinfected.</a:t>
            </a:r>
          </a:p>
          <a:p>
            <a:pPr lvl="1"/>
            <a:r>
              <a:rPr lang="en-US" dirty="0"/>
              <a:t>All 3 were mild cases</a:t>
            </a:r>
          </a:p>
          <a:p>
            <a:pPr lvl="1"/>
            <a:r>
              <a:rPr lang="en-US" dirty="0"/>
              <a:t>None of the 2 who </a:t>
            </a:r>
            <a:r>
              <a:rPr lang="en-US"/>
              <a:t>were tested, </a:t>
            </a:r>
            <a:r>
              <a:rPr lang="en-US" dirty="0"/>
              <a:t>had produced antibodies at time of first infection, neither IgM or IgG	</a:t>
            </a:r>
          </a:p>
          <a:p>
            <a:pPr lvl="1"/>
            <a:r>
              <a:rPr lang="en-US" dirty="0"/>
              <a:t>It is well known that patients with mild infections produce small amount of antibodies</a:t>
            </a:r>
          </a:p>
          <a:p>
            <a:pPr lvl="1"/>
            <a:r>
              <a:rPr lang="en-US" dirty="0"/>
              <a:t>Two of the reinfected cases required treatment at time of reinfection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DD2AEA-168D-467A-BB1D-B486C9620C87}"/>
              </a:ext>
            </a:extLst>
          </p:cNvPr>
          <p:cNvCxnSpPr>
            <a:cxnSpLocks/>
          </p:cNvCxnSpPr>
          <p:nvPr/>
        </p:nvCxnSpPr>
        <p:spPr>
          <a:xfrm>
            <a:off x="-73672" y="159911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71ECB9-D3AC-4E2B-A441-00262B6A24E7}"/>
              </a:ext>
            </a:extLst>
          </p:cNvPr>
          <p:cNvCxnSpPr>
            <a:cxnSpLocks/>
          </p:cNvCxnSpPr>
          <p:nvPr/>
        </p:nvCxnSpPr>
        <p:spPr>
          <a:xfrm>
            <a:off x="-73672" y="572041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27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D622-AF2B-42A0-80A0-1ED66CAC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78" y="1658419"/>
            <a:ext cx="11114254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PR" b="1" dirty="0"/>
            </a:br>
            <a:r>
              <a:rPr lang="es-PR" b="1" dirty="0"/>
              <a:t>Para información detallada acerca del manejo de Covid con nuestro protocolo y para ver resultados ir a:</a:t>
            </a:r>
            <a:br>
              <a:rPr lang="es-PR" b="1" dirty="0"/>
            </a:br>
            <a:endParaRPr lang="es-PR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05116-974F-42D6-B9B6-E7E6BD9E294F}"/>
              </a:ext>
            </a:extLst>
          </p:cNvPr>
          <p:cNvSpPr txBox="1">
            <a:spLocks/>
          </p:cNvSpPr>
          <p:nvPr/>
        </p:nvSpPr>
        <p:spPr>
          <a:xfrm>
            <a:off x="464778" y="3055226"/>
            <a:ext cx="111142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R" b="1" dirty="0">
                <a:solidFill>
                  <a:schemeClr val="accent1"/>
                </a:solidFill>
                <a:hlinkClick r:id="rId2"/>
              </a:rPr>
              <a:t>https://www.prcci.org/tratamiento-covid19</a:t>
            </a:r>
            <a:endParaRPr lang="es-P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F4D9E4-6C41-4C35-9D8C-4B2686F9C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1" r="16689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907D0A-B981-422A-8CE8-9A08653D7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1" r="1810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34B7-5B88-44DA-AAEC-FD0171FF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Dr. Lorenzo González Feliciano</a:t>
            </a:r>
            <a:br>
              <a:rPr lang="en-US" b="1" dirty="0"/>
            </a:br>
            <a:r>
              <a:rPr lang="en-US" b="1" dirty="0"/>
              <a:t>Inflammatory Markers Before </a:t>
            </a:r>
            <a:br>
              <a:rPr lang="en-US" b="1" dirty="0"/>
            </a:br>
            <a:r>
              <a:rPr lang="en-US" b="1" dirty="0"/>
              <a:t>and After Methylprednisolone</a:t>
            </a:r>
            <a:r>
              <a:rPr lang="en-US" b="1" dirty="0">
                <a:highlight>
                  <a:srgbClr val="FFFF00"/>
                </a:highlight>
              </a:rPr>
              <a:t>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9B4373-61CA-435F-ABE8-31382B1ECAAF}"/>
              </a:ext>
            </a:extLst>
          </p:cNvPr>
          <p:cNvGraphicFramePr>
            <a:graphicFrameLocks/>
          </p:cNvGraphicFramePr>
          <p:nvPr/>
        </p:nvGraphicFramePr>
        <p:xfrm>
          <a:off x="5931409" y="2165375"/>
          <a:ext cx="5381876" cy="333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1913C65-1DBA-4484-BE1C-C09A01B281E2}"/>
              </a:ext>
            </a:extLst>
          </p:cNvPr>
          <p:cNvGraphicFramePr>
            <a:graphicFrameLocks/>
          </p:cNvGraphicFramePr>
          <p:nvPr/>
        </p:nvGraphicFramePr>
        <p:xfrm>
          <a:off x="508491" y="2200597"/>
          <a:ext cx="5042210" cy="326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38636D-0570-4E30-B1EE-FF300C23C1A5}"/>
              </a:ext>
            </a:extLst>
          </p:cNvPr>
          <p:cNvCxnSpPr>
            <a:cxnSpLocks/>
          </p:cNvCxnSpPr>
          <p:nvPr/>
        </p:nvCxnSpPr>
        <p:spPr>
          <a:xfrm>
            <a:off x="-73672" y="1993479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C7718-14C5-43F5-B221-1FA7D7DAA250}"/>
              </a:ext>
            </a:extLst>
          </p:cNvPr>
          <p:cNvCxnSpPr>
            <a:cxnSpLocks/>
          </p:cNvCxnSpPr>
          <p:nvPr/>
        </p:nvCxnSpPr>
        <p:spPr>
          <a:xfrm>
            <a:off x="-73672" y="6093111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10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90041-13E6-4727-9D07-F59E83F523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0145" y="-87682"/>
            <a:ext cx="10665912" cy="6557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1C645-5770-4858-A8D8-DF46E585DB32}"/>
              </a:ext>
            </a:extLst>
          </p:cNvPr>
          <p:cNvSpPr/>
          <p:nvPr/>
        </p:nvSpPr>
        <p:spPr>
          <a:xfrm>
            <a:off x="177800" y="3568700"/>
            <a:ext cx="12653433" cy="260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BA860-6026-4540-A6A7-9A63D634FC38}"/>
              </a:ext>
            </a:extLst>
          </p:cNvPr>
          <p:cNvSpPr txBox="1"/>
          <p:nvPr/>
        </p:nvSpPr>
        <p:spPr>
          <a:xfrm>
            <a:off x="1799167" y="4232465"/>
            <a:ext cx="1041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 ~25% of cases, pro-inflammatory markers in serum are elevated at end of viral phase and in stage </a:t>
            </a:r>
            <a:r>
              <a:rPr lang="en-US" b="1" i="1" dirty="0" err="1"/>
              <a:t>IIA</a:t>
            </a:r>
            <a:r>
              <a:rPr lang="en-US" b="1" i="1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Those are the ones that we primarily target for pre-emptive therapy with Methylprednisolone.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cases with stage II-b were also included provided their O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sat was not &lt;91%.</a:t>
            </a:r>
          </a:p>
          <a:p>
            <a:endParaRPr lang="en-US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D0898-1666-4659-B8A7-0C83578ED0BF}"/>
              </a:ext>
            </a:extLst>
          </p:cNvPr>
          <p:cNvSpPr txBox="1"/>
          <p:nvPr/>
        </p:nvSpPr>
        <p:spPr>
          <a:xfrm>
            <a:off x="3356977" y="3613137"/>
            <a:ext cx="253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days from 1</a:t>
            </a:r>
            <a:r>
              <a:rPr lang="en-US" sz="1800" b="1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symptom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39AE9-42A5-440D-ABB3-DE66184E1FDD}"/>
              </a:ext>
            </a:extLst>
          </p:cNvPr>
          <p:cNvSpPr txBox="1"/>
          <p:nvPr/>
        </p:nvSpPr>
        <p:spPr>
          <a:xfrm>
            <a:off x="1628384" y="6037546"/>
            <a:ext cx="128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Modified from: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6B3F4-DE8A-4580-A4D4-1A844A5FA787}"/>
              </a:ext>
            </a:extLst>
          </p:cNvPr>
          <p:cNvSpPr txBox="1"/>
          <p:nvPr/>
        </p:nvSpPr>
        <p:spPr>
          <a:xfrm>
            <a:off x="5980598" y="363420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 10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days |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29425-DC4A-4122-B50A-CCB11D7691AC}"/>
              </a:ext>
            </a:extLst>
          </p:cNvPr>
          <p:cNvSpPr txBox="1"/>
          <p:nvPr/>
        </p:nvSpPr>
        <p:spPr>
          <a:xfrm>
            <a:off x="7007269" y="364255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~11-15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days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8D0640-BCD1-400A-8F74-5D483FC86B52}"/>
              </a:ext>
            </a:extLst>
          </p:cNvPr>
          <p:cNvSpPr/>
          <p:nvPr/>
        </p:nvSpPr>
        <p:spPr>
          <a:xfrm>
            <a:off x="6200385" y="1277655"/>
            <a:ext cx="413359" cy="2818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AC4B6A-2BC9-4DDE-8693-B1BDD03808A3}"/>
              </a:ext>
            </a:extLst>
          </p:cNvPr>
          <p:cNvSpPr/>
          <p:nvPr/>
        </p:nvSpPr>
        <p:spPr>
          <a:xfrm>
            <a:off x="7448810" y="1286006"/>
            <a:ext cx="413359" cy="2818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A0451F-39C8-415F-BF86-9B3FD0F8F5F5}"/>
              </a:ext>
            </a:extLst>
          </p:cNvPr>
          <p:cNvSpPr/>
          <p:nvPr/>
        </p:nvSpPr>
        <p:spPr>
          <a:xfrm>
            <a:off x="6707689" y="757824"/>
            <a:ext cx="676405" cy="294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67F065-17E0-4C22-99FF-AE09717CFF81}"/>
              </a:ext>
            </a:extLst>
          </p:cNvPr>
          <p:cNvSpPr txBox="1"/>
          <p:nvPr/>
        </p:nvSpPr>
        <p:spPr>
          <a:xfrm>
            <a:off x="9053178" y="1262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2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Cytokine Storm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6AC3E-AA3D-4798-A88D-72EA06D42161}"/>
              </a:ext>
            </a:extLst>
          </p:cNvPr>
          <p:cNvSpPr txBox="1"/>
          <p:nvPr/>
        </p:nvSpPr>
        <p:spPr>
          <a:xfrm>
            <a:off x="8109851" y="363420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|  &gt;15 days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A2A93-617D-4C02-A253-0E52ABA24177}"/>
              </a:ext>
            </a:extLst>
          </p:cNvPr>
          <p:cNvSpPr txBox="1"/>
          <p:nvPr/>
        </p:nvSpPr>
        <p:spPr>
          <a:xfrm>
            <a:off x="5701100" y="35918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49901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1342-9753-42A7-A64F-1820886148D8}"/>
              </a:ext>
            </a:extLst>
          </p:cNvPr>
          <p:cNvSpPr txBox="1">
            <a:spLocks/>
          </p:cNvSpPr>
          <p:nvPr/>
        </p:nvSpPr>
        <p:spPr>
          <a:xfrm>
            <a:off x="351325" y="754845"/>
            <a:ext cx="12192000" cy="1000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s-PR" sz="2000" b="1" kern="0" spc="-75" dirty="0" err="1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9058A-08D1-4C4D-BE44-28F02FC394F5}"/>
              </a:ext>
            </a:extLst>
          </p:cNvPr>
          <p:cNvSpPr txBox="1"/>
          <p:nvPr/>
        </p:nvSpPr>
        <p:spPr>
          <a:xfrm>
            <a:off x="-1" y="2083994"/>
            <a:ext cx="11933767" cy="391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7" indent="-5714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B2B2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aimed to identify those 75-80% of cases who are spontaneously cured during the first 7 days as well as the 20-25% who will go on to develop severe disease:</a:t>
            </a:r>
          </a:p>
          <a:p>
            <a:pPr marL="514347" lvl="1" indent="-5714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2B2B2B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47" lvl="1" indent="-5714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2B2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hypothesized that those with few cytokine abnormalities would have a low risk for progression to respiratory insufficiency and could be observed without treatment. </a:t>
            </a:r>
          </a:p>
          <a:p>
            <a:pPr marL="514347" lvl="1" indent="-5714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2B2B2B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47" lvl="1" indent="-5714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B2B2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other hand, we proposed that those whose markers and clinical features suggest a high risk for progression, would benefit from preemptive treatment with a short course of methylprednisolone (MPS), to avoid development of cytokine storm.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F936A9-9F80-4E37-830B-F77D8551BE77}"/>
              </a:ext>
            </a:extLst>
          </p:cNvPr>
          <p:cNvSpPr txBox="1">
            <a:spLocks/>
          </p:cNvSpPr>
          <p:nvPr/>
        </p:nvSpPr>
        <p:spPr>
          <a:xfrm>
            <a:off x="756690" y="290848"/>
            <a:ext cx="10420383" cy="1000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 dirty="0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PREEMPTIVE APPROACH TO PREVENT CYTOKINE RELEASE SYNDROME (CRS) BASED ON BLOOD MARKERS</a:t>
            </a: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07E757-FF87-4231-8DFE-2D181AE6AFB6}"/>
              </a:ext>
            </a:extLst>
          </p:cNvPr>
          <p:cNvCxnSpPr>
            <a:cxnSpLocks/>
          </p:cNvCxnSpPr>
          <p:nvPr/>
        </p:nvCxnSpPr>
        <p:spPr>
          <a:xfrm>
            <a:off x="-73672" y="175512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AEB38-5B36-461E-9AB2-DC343630AA27}"/>
              </a:ext>
            </a:extLst>
          </p:cNvPr>
          <p:cNvCxnSpPr>
            <a:cxnSpLocks/>
          </p:cNvCxnSpPr>
          <p:nvPr/>
        </p:nvCxnSpPr>
        <p:spPr>
          <a:xfrm>
            <a:off x="-73672" y="6309793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93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6D375-AAFD-4240-A286-817FA776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4" y="1859395"/>
            <a:ext cx="12192000" cy="1705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13DB8-21D1-48F8-BBB8-E43767BA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4" y="3392061"/>
            <a:ext cx="12192000" cy="21100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80596C-74E5-4CBA-8EE1-3F22BBD21A49}"/>
              </a:ext>
            </a:extLst>
          </p:cNvPr>
          <p:cNvSpPr/>
          <p:nvPr/>
        </p:nvSpPr>
        <p:spPr>
          <a:xfrm>
            <a:off x="5486407" y="1904214"/>
            <a:ext cx="2813906" cy="26724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61E71-C468-437E-BD0B-6821252D8DFF}"/>
              </a:ext>
            </a:extLst>
          </p:cNvPr>
          <p:cNvSpPr txBox="1"/>
          <p:nvPr/>
        </p:nvSpPr>
        <p:spPr>
          <a:xfrm>
            <a:off x="4901941" y="690514"/>
            <a:ext cx="424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our protocol, we want to catch them here: at beginning of inflammatory phase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E2C1D-FA97-4562-8FD7-3F8D2FEA27F1}"/>
              </a:ext>
            </a:extLst>
          </p:cNvPr>
          <p:cNvCxnSpPr>
            <a:cxnSpLocks/>
          </p:cNvCxnSpPr>
          <p:nvPr/>
        </p:nvCxnSpPr>
        <p:spPr>
          <a:xfrm>
            <a:off x="6942843" y="1324465"/>
            <a:ext cx="0" cy="497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13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86BC0-5AEF-4806-91D9-BF4C72215FE5}"/>
              </a:ext>
            </a:extLst>
          </p:cNvPr>
          <p:cNvSpPr txBox="1">
            <a:spLocks/>
          </p:cNvSpPr>
          <p:nvPr/>
        </p:nvSpPr>
        <p:spPr>
          <a:xfrm>
            <a:off x="778933" y="2101797"/>
            <a:ext cx="11087100" cy="18563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buNone/>
              <a:tabLst>
                <a:tab pos="91436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60014" lvl="1" indent="-68577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tabLst>
                <a:tab pos="91436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 </a:t>
            </a:r>
            <a:r>
              <a:rPr lang="en-US" sz="2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 y/o (no top age limit)</a:t>
            </a:r>
          </a:p>
          <a:p>
            <a:pPr marL="160014" lvl="1" indent="-68577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tabLst>
                <a:tab pos="91436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Diagnosis of Covid-19 based on positive PCR test  (94% of cases)</a:t>
            </a:r>
          </a:p>
          <a:p>
            <a:pPr marL="182872" lvl="2" indent="0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buNone/>
              <a:tabLst>
                <a:tab pos="91436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</a:p>
          <a:p>
            <a:pPr marL="160014" lvl="1" indent="-68577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tabLst>
                <a:tab pos="91436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Typical clinical signs and symptoms suggestive of Covid-19 such as:</a:t>
            </a:r>
          </a:p>
          <a:p>
            <a:pPr marL="708649" lvl="3" indent="-68577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tabLst>
                <a:tab pos="91436" algn="l"/>
              </a:tabLs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coupled with a positive serological test 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(5%)</a:t>
            </a:r>
          </a:p>
          <a:p>
            <a:pPr marL="182872" lvl="2" indent="0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buNone/>
              <a:tabLst>
                <a:tab pos="91436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</a:p>
          <a:p>
            <a:pPr marL="160014" lvl="1" indent="-68577">
              <a:lnSpc>
                <a:spcPct val="107000"/>
              </a:lnSpc>
              <a:spcBef>
                <a:spcPts val="0"/>
              </a:spcBef>
              <a:spcAft>
                <a:spcPts val="160"/>
              </a:spcAft>
              <a:tabLst>
                <a:tab pos="91436" algn="l"/>
              </a:tabLs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typical clinical symptoms but positive serological test repeated twice  (1%)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50A801-D385-485F-BD44-DE23444E1877}"/>
              </a:ext>
            </a:extLst>
          </p:cNvPr>
          <p:cNvSpPr txBox="1">
            <a:spLocks/>
          </p:cNvSpPr>
          <p:nvPr/>
        </p:nvSpPr>
        <p:spPr>
          <a:xfrm>
            <a:off x="655493" y="434887"/>
            <a:ext cx="10881013" cy="10002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>
                <a:solidFill>
                  <a:srgbClr val="002D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NOVEL PREEMPTIVE APPROACH TO PREVENT CYTOKINE RELEASE SYNDROME (CRS) BASED ON BLOOD MARKERS</a:t>
            </a:r>
            <a:endParaRPr lang="es-PR" sz="2000" b="1" kern="0" spc="-75">
              <a:solidFill>
                <a:srgbClr val="002D62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s-PR" sz="2000" b="1" kern="0" spc="-75">
                <a:solidFill>
                  <a:srgbClr val="002D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  <a:endParaRPr lang="en-US" sz="20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869D9E-D6A2-4800-8174-9A4B2027F6B0}"/>
              </a:ext>
            </a:extLst>
          </p:cNvPr>
          <p:cNvCxnSpPr>
            <a:cxnSpLocks/>
          </p:cNvCxnSpPr>
          <p:nvPr/>
        </p:nvCxnSpPr>
        <p:spPr>
          <a:xfrm>
            <a:off x="-73672" y="1863469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B1C98D-0FC0-4EA1-B668-F45A24DA4D06}"/>
              </a:ext>
            </a:extLst>
          </p:cNvPr>
          <p:cNvCxnSpPr>
            <a:cxnSpLocks/>
          </p:cNvCxnSpPr>
          <p:nvPr/>
        </p:nvCxnSpPr>
        <p:spPr>
          <a:xfrm>
            <a:off x="-73672" y="5625077"/>
            <a:ext cx="123942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818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1549</Words>
  <Application>Microsoft Office PowerPoint</Application>
  <PresentationFormat>Widescreen</PresentationFormat>
  <Paragraphs>314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Fernando Cabanillas, Jorge Bertrán-Pasarell, Ricardo Fernández,  Javier Morales, Yaimara Hernández-Silva et al Funded by Puerto Rico Consortium for Clinical Investigation Financial Disclosures- no relevant conflicts of interest</vt:lpstr>
      <vt:lpstr>Reconocimiento especial a nuestros patrocinadores</vt:lpstr>
      <vt:lpstr>Caso clínico ilustrativo</vt:lpstr>
      <vt:lpstr>PowerPoint Presentation</vt:lpstr>
      <vt:lpstr>Dr. Lorenzo González Feliciano Inflammatory Markers Before  and After Methylprednisolone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Sinopsis del Manejo de Pacientes Recién  Diagnosticados con Covid </vt:lpstr>
      <vt:lpstr>Conclusions </vt:lpstr>
      <vt:lpstr>PowerPoint Presentation</vt:lpstr>
      <vt:lpstr>PowerPoint Presentation</vt:lpstr>
      <vt:lpstr>PowerPoint Presentation</vt:lpstr>
      <vt:lpstr>¿Prefieres que el tratamiento de Covid-19 sea un maratón o una carrera de 800 metros?</vt:lpstr>
      <vt:lpstr>Reinfections </vt:lpstr>
      <vt:lpstr> Para información detallada acerca del manejo de Covid con nuestro protocolo y para ver resultados ir 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Fernando Cabanillas, Jorge Bertran-Pasarell, Ricardo Fernandez,  Javier Morales, Yaimara Hernandez-Silva et al Funded by Puerto Rico Consortium for Clinical Investigation Financial Disclosures- no relevant conflicts of interest</dc:title>
  <dc:creator>Fernando Cabanillas</dc:creator>
  <cp:lastModifiedBy>Javier J Rivera</cp:lastModifiedBy>
  <cp:revision>12</cp:revision>
  <dcterms:created xsi:type="dcterms:W3CDTF">2020-12-04T19:03:29Z</dcterms:created>
  <dcterms:modified xsi:type="dcterms:W3CDTF">2021-01-07T20:41:49Z</dcterms:modified>
</cp:coreProperties>
</file>